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9" r:id="rId4"/>
    <p:sldId id="305" r:id="rId5"/>
    <p:sldId id="306" r:id="rId6"/>
    <p:sldId id="260" r:id="rId7"/>
    <p:sldId id="307" r:id="rId8"/>
    <p:sldId id="308" r:id="rId9"/>
    <p:sldId id="309" r:id="rId10"/>
    <p:sldId id="304" r:id="rId11"/>
    <p:sldId id="258" r:id="rId12"/>
    <p:sldId id="310" r:id="rId13"/>
    <p:sldId id="298" r:id="rId14"/>
    <p:sldId id="311" r:id="rId15"/>
    <p:sldId id="313" r:id="rId16"/>
    <p:sldId id="262" r:id="rId17"/>
    <p:sldId id="278" r:id="rId18"/>
    <p:sldId id="300" r:id="rId19"/>
    <p:sldId id="284" r:id="rId20"/>
    <p:sldId id="314" r:id="rId21"/>
    <p:sldId id="318" r:id="rId22"/>
    <p:sldId id="319" r:id="rId23"/>
    <p:sldId id="315" r:id="rId24"/>
    <p:sldId id="316" r:id="rId25"/>
    <p:sldId id="317" r:id="rId26"/>
    <p:sldId id="301" r:id="rId27"/>
    <p:sldId id="30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6F3"/>
    <a:srgbClr val="CAECE6"/>
    <a:srgbClr val="CDDDAD"/>
    <a:srgbClr val="BCD3EE"/>
    <a:srgbClr val="82A5D0"/>
    <a:srgbClr val="1B3F6B"/>
    <a:srgbClr val="18385E"/>
    <a:srgbClr val="1A3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72650" autoAdjust="0"/>
  </p:normalViewPr>
  <p:slideViewPr>
    <p:cSldViewPr>
      <p:cViewPr>
        <p:scale>
          <a:sx n="84" d="100"/>
          <a:sy n="84" d="100"/>
        </p:scale>
        <p:origin x="-702" y="-72"/>
      </p:cViewPr>
      <p:guideLst>
        <p:guide orient="horz" pos="2160"/>
        <p:guide pos="2880"/>
      </p:guideLst>
    </p:cSldViewPr>
  </p:slideViewPr>
  <p:notesTextViewPr>
    <p:cViewPr>
      <p:scale>
        <a:sx n="1" d="1"/>
        <a:sy n="1" d="1"/>
      </p:scale>
      <p:origin x="0" y="0"/>
    </p:cViewPr>
  </p:notesTextViewPr>
  <p:sorterViewPr>
    <p:cViewPr>
      <p:scale>
        <a:sx n="100" d="100"/>
        <a:sy n="100" d="100"/>
      </p:scale>
      <p:origin x="0" y="5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153A422B-02CA-447D-8869-7E3A6A558BC1}" type="datetimeFigureOut">
              <a:rPr lang="en-US" smtClean="0"/>
              <a:t>6/5/2013</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2FCDB117-FF78-43A8-B09E-3B88C6797A44}" type="slidenum">
              <a:rPr lang="en-US" smtClean="0"/>
              <a:t>‹#›</a:t>
            </a:fld>
            <a:endParaRPr lang="en-US"/>
          </a:p>
        </p:txBody>
      </p:sp>
    </p:spTree>
    <p:extLst>
      <p:ext uri="{BB962C8B-B14F-4D97-AF65-F5344CB8AC3E}">
        <p14:creationId xmlns:p14="http://schemas.microsoft.com/office/powerpoint/2010/main" val="358476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9D66320-E435-475D-80B5-F9791B7ED64F}" type="datetimeFigureOut">
              <a:rPr lang="en-US" smtClean="0"/>
              <a:t>6/5/2013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076AF16-6204-443E-B39F-BD7CBDD0AE69}" type="slidenum">
              <a:rPr lang="en-US" smtClean="0"/>
              <a:t>‹#›</a:t>
            </a:fld>
            <a:endParaRPr lang="en-US"/>
          </a:p>
        </p:txBody>
      </p:sp>
    </p:spTree>
    <p:extLst>
      <p:ext uri="{BB962C8B-B14F-4D97-AF65-F5344CB8AC3E}">
        <p14:creationId xmlns:p14="http://schemas.microsoft.com/office/powerpoint/2010/main" val="216764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appropriate</a:t>
            </a:r>
            <a:r>
              <a:rPr lang="en-US" baseline="0" dirty="0" smtClean="0"/>
              <a:t> contact information</a:t>
            </a:r>
            <a:r>
              <a:rPr lang="en-US" dirty="0" smtClean="0"/>
              <a:t> for meetings or presentations.</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a:t>
            </a:fld>
            <a:endParaRPr lang="en-US"/>
          </a:p>
        </p:txBody>
      </p:sp>
    </p:spTree>
    <p:extLst>
      <p:ext uri="{BB962C8B-B14F-4D97-AF65-F5344CB8AC3E}">
        <p14:creationId xmlns:p14="http://schemas.microsoft.com/office/powerpoint/2010/main" val="14945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10</a:t>
            </a:fld>
            <a:endParaRPr lang="en-US"/>
          </a:p>
        </p:txBody>
      </p:sp>
    </p:spTree>
    <p:extLst>
      <p:ext uri="{BB962C8B-B14F-4D97-AF65-F5344CB8AC3E}">
        <p14:creationId xmlns:p14="http://schemas.microsoft.com/office/powerpoint/2010/main" val="97951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Wisconsin</a:t>
            </a:r>
            <a:r>
              <a:rPr lang="en-US" baseline="0" dirty="0" smtClean="0"/>
              <a:t> farm to school programs are growing at a variety of scales and are sourcing from a variety of outlets.</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11</a:t>
            </a:fld>
            <a:endParaRPr lang="en-US"/>
          </a:p>
        </p:txBody>
      </p:sp>
    </p:spTree>
    <p:extLst>
      <p:ext uri="{BB962C8B-B14F-4D97-AF65-F5344CB8AC3E}">
        <p14:creationId xmlns:p14="http://schemas.microsoft.com/office/powerpoint/2010/main" val="4290051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Wisconsin orchards are discovering schools as excellent</a:t>
            </a:r>
            <a:r>
              <a:rPr lang="en-US" baseline="0" dirty="0" smtClean="0"/>
              <a:t> markets, sometimes offering smaller apples perfect for children but not suitable for other markets at a lower cost. Wisconsin apples are becoming more available to schools through direct purchasing and/or regional distributors.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Direct connections with livestock producers willing to</a:t>
            </a:r>
            <a:r>
              <a:rPr lang="en-US" baseline="0" dirty="0" smtClean="0"/>
              <a:t> process products to school specifications are becoming more popular. Food safety issues do not have to be prohibitive. Fresh and frozen meats are allowed to be used in school lunch programs with standard HACCP plans for working with these products. Meats can be used all year round and highlighted during the months when local produce is less available.  A variety of local dairy products can be found successfully in Wisconsin,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 intensive market gardeners and growers may be the perfect scale for some</a:t>
            </a:r>
            <a:r>
              <a:rPr lang="en-US" baseline="0" dirty="0" smtClean="0"/>
              <a:t> smaller school districts. Many of these growers, committed to local markets, are working with season extension, such as this </a:t>
            </a:r>
            <a:r>
              <a:rPr lang="en-US" baseline="0" dirty="0" err="1" smtClean="0"/>
              <a:t>hoophouse</a:t>
            </a:r>
            <a:r>
              <a:rPr lang="en-US" baseline="0" dirty="0" smtClean="0"/>
              <a:t> garden producing fresh greens throughout the fall, and sometimes winter and early spring. Hydroponics and storage crops are another way farmers are extending the season for their clients in the northern clime of Wisconsin and elsewhere around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Larger</a:t>
            </a:r>
            <a:r>
              <a:rPr lang="en-US" baseline="0" dirty="0" smtClean="0"/>
              <a:t> Wisconsin producers may be a better fit for larger districts. Some will still work directly with food service, or may have their products available through regional produce distributors.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12</a:t>
            </a:fld>
            <a:endParaRPr lang="en-US"/>
          </a:p>
        </p:txBody>
      </p:sp>
    </p:spTree>
    <p:extLst>
      <p:ext uri="{BB962C8B-B14F-4D97-AF65-F5344CB8AC3E}">
        <p14:creationId xmlns:p14="http://schemas.microsoft.com/office/powerpoint/2010/main" val="244989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examples: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Richmond - Apples are a good example</a:t>
            </a:r>
            <a:r>
              <a:rPr lang="en-US" baseline="0" dirty="0" smtClean="0"/>
              <a:t> of incorporating a whole item not requiring processing. Many Wisconsin schools start farm to school efforts with locating a local orchard and purchasing directly, or buying Wisconsin apples through their regional produce distributor.  Some orchards will sell smaller apples not appropriate for their regular markets to schools at a lower cost. The smaller size can be perfect for school children!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Waupaca County - Salad bars</a:t>
            </a:r>
            <a:r>
              <a:rPr lang="en-US" baseline="0" dirty="0" smtClean="0"/>
              <a:t> allow menu flexibility. “Seasonal vegetables” can be stated on menus, allowing whatever is available and fresh to be served. Salad bars are also popular with students, allow free choice and expose children to a wide variety of fresh vegetables. Many children will choose salad bars as part of their everyday lunch experience, if available.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Chilton - Daily fruit and veggie bars are also</a:t>
            </a:r>
            <a:r>
              <a:rPr lang="en-US" baseline="0" dirty="0" smtClean="0"/>
              <a:t> becoming popular with students and nutrition directors as a flexible way to incorporate a wide variety of local produce, in season, and when the price is affordable. Students learn to “eat with their eyes” for a variety of color and appropriate portion sizes.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13</a:t>
            </a:fld>
            <a:endParaRPr lang="en-US"/>
          </a:p>
        </p:txBody>
      </p:sp>
    </p:spTree>
    <p:extLst>
      <p:ext uri="{BB962C8B-B14F-4D97-AF65-F5344CB8AC3E}">
        <p14:creationId xmlns:p14="http://schemas.microsoft.com/office/powerpoint/2010/main" val="28065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Menu</a:t>
            </a:r>
            <a:r>
              <a:rPr lang="en-US" baseline="0" dirty="0" smtClean="0"/>
              <a:t> development may be a creative, fun and educational way to incorporate local foods. The recipes were developed by students to meet the national school lunch program nutritional guidelines, utilize local and commodity foods, and meet budget requirements per meal. The menu shown on this tray won these Wisconsin high school students entry into a national health school lunch contest! </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14</a:t>
            </a:fld>
            <a:endParaRPr lang="en-US"/>
          </a:p>
        </p:txBody>
      </p:sp>
    </p:spTree>
    <p:extLst>
      <p:ext uri="{BB962C8B-B14F-4D97-AF65-F5344CB8AC3E}">
        <p14:creationId xmlns:p14="http://schemas.microsoft.com/office/powerpoint/2010/main" val="370128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Madison - Snack programs are also becoming popular as a way to offer students increased access to local</a:t>
            </a:r>
            <a:r>
              <a:rPr lang="en-US" baseline="0" dirty="0" smtClean="0"/>
              <a:t> and fresh fruits and vegetables. Volunteer labor is often used in off site, community partner kitchens to process the snacks in a ready-to-eat form.</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Viroqua</a:t>
            </a:r>
            <a:r>
              <a:rPr lang="en-US" baseline="0" dirty="0" smtClean="0"/>
              <a:t> - </a:t>
            </a:r>
            <a:r>
              <a:rPr lang="en-US" dirty="0" smtClean="0"/>
              <a:t>Some Wisconsin schools are capturing the harvest season (August/September) when most produce is available and costs less.</a:t>
            </a:r>
            <a:r>
              <a:rPr lang="en-US" baseline="0" dirty="0" smtClean="0"/>
              <a:t> By processing and freezing items in the summer and fall, nutritious and local foods can be on the menu all year round. Because the produce is getting processed, schools do not require #1 produce and can often purchase #2 or #3 grade produce at a lower cost. Quality is still as high; size, shape or “blemishes” may be the only issues. In this photo, a colorful tray of ratatouille is shown before freezing. It is then offered to students throughout the year as pizza topping and in pasta, soups, stews, wraps and as a side dish.</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15</a:t>
            </a:fld>
            <a:endParaRPr lang="en-US"/>
          </a:p>
        </p:txBody>
      </p:sp>
    </p:spTree>
    <p:extLst>
      <p:ext uri="{BB962C8B-B14F-4D97-AF65-F5344CB8AC3E}">
        <p14:creationId xmlns:p14="http://schemas.microsoft.com/office/powerpoint/2010/main" val="357740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challenges shown in bold type may or may not present themselves as the greatest challenges. This will vary from school to school.  Some barriers may be only perceived as issues and overcome more easily and others will present issues requiring creativity and additional support or information in order to address successfully.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balance of whole items and produce needing minimal processing, at affordable prices, is the challenge school food service faces in order to provide students a choice of colorful and nutritious</a:t>
            </a:r>
            <a:r>
              <a:rPr lang="en-US" baseline="0" dirty="0" smtClean="0"/>
              <a:t> fruits and vegetables as a regular part of their diet.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produce can be more labor intensive in the school kitchen, but once systems are in place,</a:t>
            </a:r>
            <a:r>
              <a:rPr lang="en-US" baseline="0" dirty="0" smtClean="0"/>
              <a:t> many schools find it possible to incorporate more fresh fruits and vegetables.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16</a:t>
            </a:fld>
            <a:endParaRPr lang="en-US"/>
          </a:p>
        </p:txBody>
      </p:sp>
    </p:spTree>
    <p:extLst>
      <p:ext uri="{BB962C8B-B14F-4D97-AF65-F5344CB8AC3E}">
        <p14:creationId xmlns:p14="http://schemas.microsoft.com/office/powerpoint/2010/main" val="302499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 for farmers are similar to those</a:t>
            </a:r>
            <a:r>
              <a:rPr lang="en-US" baseline="0" dirty="0" smtClean="0"/>
              <a:t> for food service, but the other side of the coin. Farmers and food service professionals learning about each others’ needs and realities is part of building successful working relationship. It requires plenty of clear communication and the building of a strong partnership over time. Trial and error may be part of the road to creative solutions and an ongoing, successful and growing program.</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17</a:t>
            </a:fld>
            <a:endParaRPr lang="en-US"/>
          </a:p>
        </p:txBody>
      </p:sp>
    </p:spTree>
    <p:extLst>
      <p:ext uri="{BB962C8B-B14F-4D97-AF65-F5344CB8AC3E}">
        <p14:creationId xmlns:p14="http://schemas.microsoft.com/office/powerpoint/2010/main" val="329880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Orchards Interested in Selling to Schools –</a:t>
            </a:r>
          </a:p>
          <a:p>
            <a:r>
              <a:rPr lang="en-US" sz="1200" b="0" i="0" u="none" strike="noStrike" kern="1200" baseline="0" dirty="0" smtClean="0">
                <a:solidFill>
                  <a:schemeClr val="tx1"/>
                </a:solidFill>
                <a:latin typeface="+mn-lt"/>
                <a:ea typeface="+mn-ea"/>
                <a:cs typeface="+mn-cs"/>
              </a:rPr>
              <a:t>www.reapfoodgroup.org/Farm-to-School/homegrown-lunch-resources.html</a:t>
            </a:r>
          </a:p>
          <a:p>
            <a:r>
              <a:rPr lang="en-US" sz="1200" b="0" i="0" u="none" strike="noStrike" kern="1200" baseline="0" dirty="0" smtClean="0">
                <a:solidFill>
                  <a:schemeClr val="tx1"/>
                </a:solidFill>
                <a:latin typeface="+mn-lt"/>
                <a:ea typeface="+mn-ea"/>
                <a:cs typeface="+mn-cs"/>
              </a:rPr>
              <a:t>The food service resource page on REAP’s Farm to School website has a map and information about Wisconsin orchards interested in selling to schools. This list is growing.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Institutional Food Market Coalition </a:t>
            </a:r>
            <a:r>
              <a:rPr lang="en-US" sz="1200" b="0" i="0" u="none" strike="noStrike" kern="1200" baseline="0" dirty="0" smtClean="0">
                <a:solidFill>
                  <a:schemeClr val="tx1"/>
                </a:solidFill>
                <a:latin typeface="+mn-lt"/>
                <a:ea typeface="+mn-ea"/>
                <a:cs typeface="+mn-cs"/>
              </a:rPr>
              <a:t>– The IFM Coalition at www.ifmwi.org/produce.aspx </a:t>
            </a:r>
          </a:p>
          <a:p>
            <a:r>
              <a:rPr lang="en-US" sz="1200" b="0" i="0" u="none" strike="noStrike" kern="1200" baseline="0" dirty="0" smtClean="0">
                <a:solidFill>
                  <a:schemeClr val="tx1"/>
                </a:solidFill>
                <a:latin typeface="+mn-lt"/>
                <a:ea typeface="+mn-ea"/>
                <a:cs typeface="+mn-cs"/>
              </a:rPr>
              <a:t>provides links to producers, producer groups, and distributors providing locally sourced produce, meat, dairy and other foods specifically to institutions.</a:t>
            </a:r>
          </a:p>
          <a:p>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Farm Fresh Atlases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Many regions in Wisconsin have created atlases listing farms and farmers markets in their areas.</a:t>
            </a:r>
          </a:p>
          <a:p>
            <a:r>
              <a:rPr lang="en-US" sz="1200" b="0" i="0" u="none" strike="noStrike" kern="1200" baseline="0" dirty="0" smtClean="0">
                <a:solidFill>
                  <a:schemeClr val="tx1"/>
                </a:solidFill>
                <a:latin typeface="+mn-lt"/>
                <a:ea typeface="+mn-ea"/>
                <a:cs typeface="+mn-cs"/>
              </a:rPr>
              <a:t>Go to www.farmfreshatlas.org/ to find an atlas for your region.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University of WI Cooperative Extension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Find your county extension office at www.uwex.edu/ces/cty/ or call your regional office (#s below). They may know how best to reach area farms or be able to connect you to farm market managers. Southern: 608-263-2781 (Madison) Eastern: 920-465-2147 (Green Bay)</a:t>
            </a:r>
          </a:p>
          <a:p>
            <a:r>
              <a:rPr lang="en-US" sz="1200" b="0" i="0" u="none" strike="noStrike" kern="1200" baseline="0" dirty="0" smtClean="0">
                <a:solidFill>
                  <a:schemeClr val="tx1"/>
                </a:solidFill>
                <a:latin typeface="+mn-lt"/>
                <a:ea typeface="+mn-ea"/>
                <a:cs typeface="+mn-cs"/>
              </a:rPr>
              <a:t>Central: 715-346-2760 (Stevens Point) Western: 715-743-5420 (Neillsville)</a:t>
            </a:r>
          </a:p>
          <a:p>
            <a:r>
              <a:rPr lang="en-US" sz="1200" b="0" i="0" u="none" strike="noStrike" kern="1200" baseline="0" dirty="0" smtClean="0">
                <a:solidFill>
                  <a:schemeClr val="tx1"/>
                </a:solidFill>
                <a:latin typeface="+mn-lt"/>
                <a:ea typeface="+mn-ea"/>
                <a:cs typeface="+mn-cs"/>
              </a:rPr>
              <a:t>Northern: 715-635-9190 (Spooner)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Savor Wisconsin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 listing of Wisconsin producers and farmers markets in Wisconsin is at www.savorwisconsin.com. Includes search options by region, county, producer, product, and markets.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Local Harvest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 state-by-state guide to buying locally at www.localharvest.org; includes a search for farms, markets and retail stores.</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18</a:t>
            </a:fld>
            <a:endParaRPr lang="en-US"/>
          </a:p>
        </p:txBody>
      </p:sp>
    </p:spTree>
    <p:extLst>
      <p:ext uri="{BB962C8B-B14F-4D97-AF65-F5344CB8AC3E}">
        <p14:creationId xmlns:p14="http://schemas.microsoft.com/office/powerpoint/2010/main" val="9910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Complimentary</a:t>
            </a:r>
            <a:r>
              <a:rPr lang="en-US" baseline="0" dirty="0" smtClean="0"/>
              <a:t> educational activities are a key component of any farm to school program in order to work toward the following farm to school goals:</a:t>
            </a:r>
          </a:p>
          <a:p>
            <a:pPr marL="171450" indent="-171450">
              <a:buFont typeface="Arial" pitchFamily="34" charset="0"/>
              <a:buChar char="•"/>
            </a:pPr>
            <a:r>
              <a:rPr lang="en-US" baseline="0" dirty="0" smtClean="0"/>
              <a:t>Short term student familiarity and acceptance of new items introduced in the cafeteria or snack program</a:t>
            </a:r>
          </a:p>
          <a:p>
            <a:pPr marL="171450" indent="-171450">
              <a:buFont typeface="Arial" pitchFamily="34" charset="0"/>
              <a:buChar char="•"/>
            </a:pPr>
            <a:r>
              <a:rPr lang="en-US" baseline="0" dirty="0" smtClean="0"/>
              <a:t>Long term impact on student healthy eating habits and food preferences.</a:t>
            </a:r>
          </a:p>
          <a:p>
            <a:pPr marL="0" indent="0">
              <a:buFont typeface="Arial" pitchFamily="34" charset="0"/>
              <a:buNone/>
            </a:pPr>
            <a:endParaRPr lang="en-US" baseline="0" dirty="0" smtClean="0"/>
          </a:p>
          <a:p>
            <a:pPr marL="0" indent="0">
              <a:buFont typeface="Arial" pitchFamily="34" charset="0"/>
              <a:buNone/>
            </a:pPr>
            <a:r>
              <a:rPr lang="en-US" baseline="0" dirty="0" smtClean="0"/>
              <a:t>Picture examples:</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Mount </a:t>
            </a:r>
            <a:r>
              <a:rPr lang="en-US" baseline="0" dirty="0" err="1" smtClean="0"/>
              <a:t>Horeb</a:t>
            </a:r>
            <a:r>
              <a:rPr lang="en-US" baseline="0" dirty="0" smtClean="0"/>
              <a:t> - </a:t>
            </a:r>
            <a:r>
              <a:rPr lang="en-US" dirty="0" smtClean="0"/>
              <a:t>Cafeteria or classroom taste </a:t>
            </a:r>
            <a:r>
              <a:rPr lang="en-US" dirty="0" err="1" smtClean="0"/>
              <a:t>testings</a:t>
            </a:r>
            <a:r>
              <a:rPr lang="en-US" dirty="0" smtClean="0"/>
              <a:t> </a:t>
            </a:r>
            <a:r>
              <a:rPr lang="en-US" baseline="0" dirty="0" smtClean="0"/>
              <a:t>are a common and popular approach to engaging students in tasting new foods, increasing familiarity and establishing personal preferences. They are relatively easy to do and fun for participants. Recruiting volunteers or older students to help with tastings can be helpful and increase school community awareness of farm to school efforts.</a:t>
            </a:r>
            <a:endParaRPr lang="en-US" dirty="0" smtClean="0"/>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Port Edwards - </a:t>
            </a:r>
            <a:r>
              <a:rPr lang="en-US" dirty="0" smtClean="0"/>
              <a:t>Cooking demos are popular</a:t>
            </a:r>
            <a:r>
              <a:rPr lang="en-US" baseline="0" dirty="0" smtClean="0"/>
              <a:t> to ensure that students are receiving hands-on education from seed to plate. Learning to cook is a core skill for lifelong healthy eating habits. </a:t>
            </a:r>
            <a:r>
              <a:rPr lang="en-US" dirty="0" smtClean="0"/>
              <a:t>Cooking demos often take place in the classroom, with a guest</a:t>
            </a:r>
            <a:r>
              <a:rPr lang="en-US" baseline="0" dirty="0" smtClean="0"/>
              <a:t> chef or dietician. Local honey and apples are a treat in this apple crisp-making demo.</a:t>
            </a:r>
            <a:endParaRPr lang="en-US" dirty="0" smtClean="0"/>
          </a:p>
          <a:p>
            <a:pPr marL="0" indent="0">
              <a:buFont typeface="Arial" pitchFamily="34" charset="0"/>
              <a:buNone/>
            </a:pPr>
            <a:endParaRPr lang="en-US" baseline="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19</a:t>
            </a:fld>
            <a:endParaRPr lang="en-US"/>
          </a:p>
        </p:txBody>
      </p:sp>
    </p:spTree>
    <p:extLst>
      <p:ext uri="{BB962C8B-B14F-4D97-AF65-F5344CB8AC3E}">
        <p14:creationId xmlns:p14="http://schemas.microsoft.com/office/powerpoint/2010/main" val="11057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the opportunity to discuss your project mission. </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a:t>
            </a:fld>
            <a:endParaRPr lang="en-US"/>
          </a:p>
        </p:txBody>
      </p:sp>
    </p:spTree>
    <p:extLst>
      <p:ext uri="{BB962C8B-B14F-4D97-AF65-F5344CB8AC3E}">
        <p14:creationId xmlns:p14="http://schemas.microsoft.com/office/powerpoint/2010/main" val="375367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Madison - </a:t>
            </a:r>
            <a:r>
              <a:rPr lang="en-US" dirty="0" smtClean="0"/>
              <a:t>Farmer educators can be a central part of</a:t>
            </a:r>
            <a:r>
              <a:rPr lang="en-US" baseline="0" dirty="0" smtClean="0"/>
              <a:t> a farm to school program, both in the classroom and on the farm. Children learn through their senses and kinesthetically. Hands-on experiences are meaningful and memorable.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Prairie du </a:t>
            </a:r>
            <a:r>
              <a:rPr lang="en-US" baseline="0" dirty="0" err="1" smtClean="0"/>
              <a:t>Chien</a:t>
            </a:r>
            <a:r>
              <a:rPr lang="en-US" baseline="0" dirty="0" smtClean="0"/>
              <a:t> - </a:t>
            </a:r>
            <a:r>
              <a:rPr lang="en-US" dirty="0" smtClean="0"/>
              <a:t>Children</a:t>
            </a:r>
            <a:r>
              <a:rPr lang="en-US" baseline="0" dirty="0" smtClean="0"/>
              <a:t> benefit from exposure to the natural world as part of their education, including creating relationships with animals. It is important that students understand where their food comes from, including livestock for dairy and meat.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20</a:t>
            </a:fld>
            <a:endParaRPr lang="en-US"/>
          </a:p>
        </p:txBody>
      </p:sp>
    </p:spTree>
    <p:extLst>
      <p:ext uri="{BB962C8B-B14F-4D97-AF65-F5344CB8AC3E}">
        <p14:creationId xmlns:p14="http://schemas.microsoft.com/office/powerpoint/2010/main" val="384696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a:t>
            </a:r>
            <a:r>
              <a:rPr lang="en-US" baseline="0" dirty="0" smtClean="0"/>
              <a:t> trips are a key to exposing students, firsthand, to food production in their communities and their state.</a:t>
            </a:r>
            <a:endParaRPr lang="en-US" dirty="0" smtClean="0"/>
          </a:p>
          <a:p>
            <a:endParaRPr lang="en-US" dirty="0" smtClean="0"/>
          </a:p>
          <a:p>
            <a:r>
              <a:rPr lang="en-US" dirty="0" smtClean="0"/>
              <a:t>Picture examples:</a:t>
            </a:r>
          </a:p>
          <a:p>
            <a:endParaRPr lang="en-US" dirty="0" smtClean="0"/>
          </a:p>
          <a:p>
            <a:r>
              <a:rPr lang="en-US" dirty="0" smtClean="0"/>
              <a:t>Barron County – field trip for</a:t>
            </a:r>
            <a:r>
              <a:rPr lang="en-US" baseline="0" dirty="0" smtClean="0"/>
              <a:t> students.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Monona Grove - Farm field trips are not just for students! In this photo, food service</a:t>
            </a:r>
            <a:r>
              <a:rPr lang="en-US" baseline="0" dirty="0" smtClean="0"/>
              <a:t> staff are treated to their own field trip to a local farm that provides some of their produce. This activity is a wonderful way to give food service providers the opportunity to connect to the source of their food and gain a deeper understanding of, and investment in, farm to school goals and principles. </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21</a:t>
            </a:fld>
            <a:endParaRPr lang="en-US"/>
          </a:p>
        </p:txBody>
      </p:sp>
    </p:spTree>
    <p:extLst>
      <p:ext uri="{BB962C8B-B14F-4D97-AF65-F5344CB8AC3E}">
        <p14:creationId xmlns:p14="http://schemas.microsoft.com/office/powerpoint/2010/main" val="3521646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Classroom activities</a:t>
            </a:r>
            <a:r>
              <a:rPr lang="en-US" baseline="0" dirty="0" smtClean="0"/>
              <a:t> are common in farm to school programs. Sometimes lessons are delivered by teachers, other times by volunteers or  special guests, such as farmers or chefs.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examples: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Washburn - </a:t>
            </a:r>
            <a:r>
              <a:rPr lang="en-US" baseline="0" dirty="0" smtClean="0"/>
              <a:t>In this picture, an AmeriCorps member teaches a lesson on the Wisconsin potato, the Harvest of the Month local product.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Spooner - Experts such as Extension agents</a:t>
            </a:r>
            <a:r>
              <a:rPr lang="en-US" baseline="0" dirty="0" smtClean="0"/>
              <a:t> and master gardeners can help serve as special guest educators in the classroom, in the garden or on the farm.</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22</a:t>
            </a:fld>
            <a:endParaRPr lang="en-US"/>
          </a:p>
        </p:txBody>
      </p:sp>
    </p:spTree>
    <p:extLst>
      <p:ext uri="{BB962C8B-B14F-4D97-AF65-F5344CB8AC3E}">
        <p14:creationId xmlns:p14="http://schemas.microsoft.com/office/powerpoint/2010/main" val="3426430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example: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Madison - </a:t>
            </a:r>
            <a:r>
              <a:rPr lang="en-US" baseline="0" dirty="0" smtClean="0"/>
              <a:t>In this picture, a student is showing peas from a garden.  She and other students received a cooking demo right in the garden, as close as possible to the source of the food they have produced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23</a:t>
            </a:fld>
            <a:endParaRPr lang="en-US"/>
          </a:p>
        </p:txBody>
      </p:sp>
    </p:spTree>
    <p:extLst>
      <p:ext uri="{BB962C8B-B14F-4D97-AF65-F5344CB8AC3E}">
        <p14:creationId xmlns:p14="http://schemas.microsoft.com/office/powerpoint/2010/main" val="2561152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example: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Viroqua - Student</a:t>
            </a:r>
            <a:r>
              <a:rPr lang="en-US" baseline="0" dirty="0" smtClean="0"/>
              <a:t> healthy school lunch cooking contests have become a popular way to engage and educate students to the challenges and opportunities of their school lunch programs. These Wisconsin youth and a volunteer chef mentor won their way to a national contest in Detroit, Michigan in May 2010. Triple award winners of their local contest, these students are proud creators of menus that are now served in their own cafeteria for their fellow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24</a:t>
            </a:fld>
            <a:endParaRPr lang="en-US"/>
          </a:p>
        </p:txBody>
      </p:sp>
    </p:spTree>
    <p:extLst>
      <p:ext uri="{BB962C8B-B14F-4D97-AF65-F5344CB8AC3E}">
        <p14:creationId xmlns:p14="http://schemas.microsoft.com/office/powerpoint/2010/main" val="3631492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Promoting farm to school activities and offerings right in the lunchroom, often at the point of service, is a</a:t>
            </a:r>
            <a:r>
              <a:rPr lang="en-US" dirty="0" smtClean="0"/>
              <a:t>n important educational activity,</a:t>
            </a:r>
            <a:r>
              <a:rPr lang="en-US" baseline="0" dirty="0" smtClean="0"/>
              <a:t> so students and teachers are aware of which items are locally produced. Educational information such as nutritional content or local history can be highlighted, as well. If volunteers are involved, creating these materials is another useful role they can play.</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25</a:t>
            </a:fld>
            <a:endParaRPr lang="en-US"/>
          </a:p>
        </p:txBody>
      </p:sp>
    </p:spTree>
    <p:extLst>
      <p:ext uri="{BB962C8B-B14F-4D97-AF65-F5344CB8AC3E}">
        <p14:creationId xmlns:p14="http://schemas.microsoft.com/office/powerpoint/2010/main" val="3379451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 for resources and support for farm</a:t>
            </a:r>
            <a:r>
              <a:rPr lang="en-US" baseline="0" dirty="0" smtClean="0"/>
              <a:t> to school in Wisconsin.</a:t>
            </a:r>
          </a:p>
          <a:p>
            <a:endParaRPr lang="en-US" baseline="0" dirty="0" smtClean="0"/>
          </a:p>
          <a:p>
            <a:r>
              <a:rPr lang="en-US" baseline="0" dirty="0" smtClean="0"/>
              <a:t>Add a slide with contact information.</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26</a:t>
            </a:fld>
            <a:endParaRPr lang="en-US"/>
          </a:p>
        </p:txBody>
      </p:sp>
    </p:spTree>
    <p:extLst>
      <p:ext uri="{BB962C8B-B14F-4D97-AF65-F5344CB8AC3E}">
        <p14:creationId xmlns:p14="http://schemas.microsoft.com/office/powerpoint/2010/main" val="559412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27</a:t>
            </a:fld>
            <a:endParaRPr lang="en-US"/>
          </a:p>
        </p:txBody>
      </p:sp>
    </p:spTree>
    <p:extLst>
      <p:ext uri="{BB962C8B-B14F-4D97-AF65-F5344CB8AC3E}">
        <p14:creationId xmlns:p14="http://schemas.microsoft.com/office/powerpoint/2010/main" val="2547771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sure to include</a:t>
            </a:r>
            <a:r>
              <a:rPr lang="en-US" baseline="0" dirty="0" smtClean="0"/>
              <a:t> one or more slides on your local project or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Picture example: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whole products</a:t>
            </a:r>
            <a:r>
              <a:rPr lang="en-US" baseline="0" dirty="0" smtClean="0"/>
              <a:t> and </a:t>
            </a:r>
            <a:r>
              <a:rPr lang="en-US" dirty="0" smtClean="0"/>
              <a:t>ingredients accompany commodity</a:t>
            </a:r>
            <a:r>
              <a:rPr lang="en-US" baseline="0" dirty="0" smtClean="0"/>
              <a:t> items in new recipes developed in Madison for special meals. A veggie wrap with chicken provides the opportunity for seasonal grated vegetables to be incorporated as they become available.</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3</a:t>
            </a:fld>
            <a:endParaRPr lang="en-US"/>
          </a:p>
        </p:txBody>
      </p:sp>
    </p:spTree>
    <p:extLst>
      <p:ext uri="{BB962C8B-B14F-4D97-AF65-F5344CB8AC3E}">
        <p14:creationId xmlns:p14="http://schemas.microsoft.com/office/powerpoint/2010/main" val="25331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for farm to school to achieve</a:t>
            </a:r>
            <a:r>
              <a:rPr lang="en-US" baseline="0" dirty="0" smtClean="0"/>
              <a:t> this goal – and programs can be tailored to fit your school’s needs. </a:t>
            </a:r>
            <a:endParaRPr lang="en-US" dirty="0" smtClean="0"/>
          </a:p>
          <a:p>
            <a:endParaRPr lang="en-US" dirty="0" smtClean="0"/>
          </a:p>
          <a:p>
            <a:r>
              <a:rPr lang="en-US" dirty="0" smtClean="0"/>
              <a:t>One example is pictured here: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gardening</a:t>
            </a:r>
            <a:r>
              <a:rPr lang="en-US" baseline="0" dirty="0" smtClean="0"/>
              <a:t> has become an educational movement in and of itself, but is often found in conjunction with farm to school programs. The trend to incorporate environmental education and concepts of stewardship and food production go hand-in-hand with farm to school educational goals. The educational benefits of the teaching garden are vast and many schools are making gardens a priority, even during times of economic constraints. </a:t>
            </a:r>
            <a:br>
              <a:rPr lang="en-US" baseline="0"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Community partner</a:t>
            </a:r>
            <a:r>
              <a:rPr lang="en-US" baseline="0" dirty="0" smtClean="0"/>
              <a:t> organizations</a:t>
            </a:r>
            <a:r>
              <a:rPr lang="en-US" dirty="0" smtClean="0"/>
              <a:t>, volunteers,</a:t>
            </a:r>
            <a:r>
              <a:rPr lang="en-US" baseline="0" dirty="0" smtClean="0"/>
              <a:t> parents and local businesses can all become part of the support network for establishing and maintaining school gardens.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76AF16-6204-443E-B39F-BD7CBDD0AE69}" type="slidenum">
              <a:rPr lang="en-US" smtClean="0"/>
              <a:t>4</a:t>
            </a:fld>
            <a:endParaRPr lang="en-US"/>
          </a:p>
        </p:txBody>
      </p:sp>
    </p:spTree>
    <p:extLst>
      <p:ext uri="{BB962C8B-B14F-4D97-AF65-F5344CB8AC3E}">
        <p14:creationId xmlns:p14="http://schemas.microsoft.com/office/powerpoint/2010/main" val="384939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example pictured: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Wiscomsin</a:t>
            </a:r>
            <a:r>
              <a:rPr lang="en-US" dirty="0" smtClean="0"/>
              <a:t> orchards are discovering schools as excellent</a:t>
            </a:r>
            <a:r>
              <a:rPr lang="en-US" baseline="0" dirty="0" smtClean="0"/>
              <a:t> markets, sometimes offering smaller apples perfect for children but not suitable for other markets.  This opens up a new market for orchards and makes use of produce that might be hard to sell otherwise.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076AF16-6204-443E-B39F-BD7CBDD0AE69}" type="slidenum">
              <a:rPr lang="en-US" smtClean="0"/>
              <a:t>5</a:t>
            </a:fld>
            <a:endParaRPr lang="en-US"/>
          </a:p>
        </p:txBody>
      </p:sp>
    </p:spTree>
    <p:extLst>
      <p:ext uri="{BB962C8B-B14F-4D97-AF65-F5344CB8AC3E}">
        <p14:creationId xmlns:p14="http://schemas.microsoft.com/office/powerpoint/2010/main" val="53393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Spending</a:t>
            </a:r>
            <a:r>
              <a:rPr lang="en-US" baseline="0" dirty="0" smtClean="0"/>
              <a:t> time as a group discussing mutual goals and values for your farm to school program at the beginning will help create a smooth transition to good decision making down the road.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a:t>
            </a:r>
            <a:r>
              <a:rPr lang="en-US" baseline="0" dirty="0" smtClean="0"/>
              <a:t> repeated exposure and lots of taste testing, children can develop the habit of trying new fruits and vegetables, and the healthy habit of eating more fruits and vegetables that can last a lifetime.</a:t>
            </a:r>
            <a:endParaRPr lang="en-US" dirty="0" smtClean="0"/>
          </a:p>
          <a:p>
            <a:endParaRPr lang="en-US" baseline="0" dirty="0" smtClean="0"/>
          </a:p>
          <a:p>
            <a:r>
              <a:rPr lang="en-US" baseline="0" dirty="0" smtClean="0"/>
              <a:t>Picture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Schools</a:t>
            </a:r>
            <a:r>
              <a:rPr lang="en-US" baseline="0" dirty="0" smtClean="0"/>
              <a:t> participating in the USDA Fresh Fruit and Vegetable Snack program can utilize these funds to increase local, seasonal purchases of fresh produce. Children benefit from the exposure to new items they may not have been familiar with before, but can learn to love with repeated tasting opportunities.</a:t>
            </a:r>
            <a:endParaRPr lang="en-US" dirty="0" smtClean="0"/>
          </a:p>
        </p:txBody>
      </p:sp>
      <p:sp>
        <p:nvSpPr>
          <p:cNvPr id="4" name="Slide Number Placeholder 3"/>
          <p:cNvSpPr>
            <a:spLocks noGrp="1"/>
          </p:cNvSpPr>
          <p:nvPr>
            <p:ph type="sldNum" sz="quarter" idx="10"/>
          </p:nvPr>
        </p:nvSpPr>
        <p:spPr/>
        <p:txBody>
          <a:bodyPr/>
          <a:lstStyle/>
          <a:p>
            <a:fld id="{9076AF16-6204-443E-B39F-BD7CBDD0AE69}" type="slidenum">
              <a:rPr lang="en-US" smtClean="0"/>
              <a:t>6</a:t>
            </a:fld>
            <a:endParaRPr lang="en-US"/>
          </a:p>
        </p:txBody>
      </p:sp>
    </p:spTree>
    <p:extLst>
      <p:ext uri="{BB962C8B-B14F-4D97-AF65-F5344CB8AC3E}">
        <p14:creationId xmlns:p14="http://schemas.microsoft.com/office/powerpoint/2010/main" val="406756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Local and regular menu items can make</a:t>
            </a:r>
            <a:r>
              <a:rPr lang="en-US" baseline="0" dirty="0" smtClean="0"/>
              <a:t> for colorful meals with lots of nutrition for students.  This lunch tray from Chilton, Wisconsin features minimally to no processed sides – which encourage children to eat fresh, raw fruits and vegetables.  The entrée features locally raised, grass-fed beef and lots of veggies, making a fun meal that kids enjoy while being very nutritious.</a:t>
            </a:r>
            <a:endParaRPr lang="en-US" dirty="0" smtClean="0"/>
          </a:p>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7</a:t>
            </a:fld>
            <a:endParaRPr lang="en-US"/>
          </a:p>
        </p:txBody>
      </p:sp>
    </p:spTree>
    <p:extLst>
      <p:ext uri="{BB962C8B-B14F-4D97-AF65-F5344CB8AC3E}">
        <p14:creationId xmlns:p14="http://schemas.microsoft.com/office/powerpoint/2010/main" val="170841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farms can be small-scale or large scale producers. </a:t>
            </a:r>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8</a:t>
            </a:fld>
            <a:endParaRPr lang="en-US"/>
          </a:p>
        </p:txBody>
      </p:sp>
    </p:spTree>
    <p:extLst>
      <p:ext uri="{BB962C8B-B14F-4D97-AF65-F5344CB8AC3E}">
        <p14:creationId xmlns:p14="http://schemas.microsoft.com/office/powerpoint/2010/main" val="2734606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6AF16-6204-443E-B39F-BD7CBDD0AE69}" type="slidenum">
              <a:rPr lang="en-US" smtClean="0"/>
              <a:t>9</a:t>
            </a:fld>
            <a:endParaRPr lang="en-US"/>
          </a:p>
        </p:txBody>
      </p:sp>
    </p:spTree>
    <p:extLst>
      <p:ext uri="{BB962C8B-B14F-4D97-AF65-F5344CB8AC3E}">
        <p14:creationId xmlns:p14="http://schemas.microsoft.com/office/powerpoint/2010/main" val="11434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rgbClr val="82A5D0"/>
          </a:solidFill>
          <a:effectLst>
            <a:outerShdw blurRad="127000" dist="38100" dir="5400000" sx="102000" sy="102000" algn="t" rotWithShape="0">
              <a:schemeClr val="accent1">
                <a:lumMod val="75000"/>
                <a:alpha val="47000"/>
              </a:schemeClr>
            </a:outerShdw>
          </a:effectLst>
        </p:spPr>
        <p:txBody>
          <a:bodyPr/>
          <a:lstStyle>
            <a:lvl1pPr>
              <a:defRPr>
                <a:latin typeface="Constant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A66D29-73FB-4E36-884C-BCAC617009D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347741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66D29-73FB-4E36-884C-BCAC617009D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256763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66D29-73FB-4E36-884C-BCAC617009D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514928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82A5D0"/>
          </a:solidFill>
          <a:effectLst>
            <a:outerShdw blurRad="127000" dist="38100" dir="5400000" algn="t" rotWithShape="0">
              <a:prstClr val="black">
                <a:alpha val="50000"/>
              </a:prstClr>
            </a:outerShdw>
          </a:effectLst>
        </p:spPr>
        <p:txBody>
          <a:bodyPr/>
          <a:lstStyle>
            <a:lvl1pPr>
              <a:defRPr>
                <a:latin typeface="Constant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66D29-73FB-4E36-884C-BCAC617009D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3708087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66D29-73FB-4E36-884C-BCAC617009D8}" type="datetimeFigureOut">
              <a:rPr lang="en-US" smtClean="0"/>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11921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A66D29-73FB-4E36-884C-BCAC617009D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348843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A66D29-73FB-4E36-884C-BCAC617009D8}" type="datetimeFigureOut">
              <a:rPr lang="en-US" smtClean="0"/>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18171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66D29-73FB-4E36-884C-BCAC617009D8}" type="datetimeFigureOut">
              <a:rPr lang="en-US" smtClean="0"/>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84809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66D29-73FB-4E36-884C-BCAC617009D8}" type="datetimeFigureOut">
              <a:rPr lang="en-US" smtClean="0"/>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18243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6D29-73FB-4E36-884C-BCAC617009D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90589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66D29-73FB-4E36-884C-BCAC617009D8}" type="datetimeFigureOut">
              <a:rPr lang="en-US" smtClean="0"/>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4F1574-B68B-4709-AE05-F4E825A1B98B}" type="slidenum">
              <a:rPr lang="en-US" smtClean="0"/>
              <a:t>‹#›</a:t>
            </a:fld>
            <a:endParaRPr lang="en-US"/>
          </a:p>
        </p:txBody>
      </p:sp>
    </p:spTree>
    <p:extLst>
      <p:ext uri="{BB962C8B-B14F-4D97-AF65-F5344CB8AC3E}">
        <p14:creationId xmlns:p14="http://schemas.microsoft.com/office/powerpoint/2010/main" val="19582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CD3EE">
            <a:alpha val="42745"/>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66D29-73FB-4E36-884C-BCAC617009D8}" type="datetimeFigureOut">
              <a:rPr lang="en-US" smtClean="0"/>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F1574-B68B-4709-AE05-F4E825A1B98B}" type="slidenum">
              <a:rPr lang="en-US" smtClean="0"/>
              <a:t>‹#›</a:t>
            </a:fld>
            <a:endParaRPr lang="en-US"/>
          </a:p>
        </p:txBody>
      </p:sp>
    </p:spTree>
    <p:extLst>
      <p:ext uri="{BB962C8B-B14F-4D97-AF65-F5344CB8AC3E}">
        <p14:creationId xmlns:p14="http://schemas.microsoft.com/office/powerpoint/2010/main" val="2038972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ias.wisc.edu/toolki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6.xml.rels><?xml version="1.0" encoding="UTF-8" standalone="yes"?>
<Relationships xmlns="http://schemas.openxmlformats.org/package/2006/relationships"><Relationship Id="rId8" Type="http://schemas.openxmlformats.org/officeDocument/2006/relationships/hyperlink" Target="http://www.farmtoschool.org/" TargetMode="External"/><Relationship Id="rId3" Type="http://schemas.openxmlformats.org/officeDocument/2006/relationships/hyperlink" Target="http://www.cias.wisc.edu/category/farm-to-fork/farm-to-school/" TargetMode="External"/><Relationship Id="rId7" Type="http://schemas.openxmlformats.org/officeDocument/2006/relationships/hyperlink" Target="http://datcp.wi.gov/Business/Buy_Local_Buy_Wisconsin/Farm_to_School_Progra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fns.dpi.wi.gov/fns_f2s" TargetMode="External"/><Relationship Id="rId5" Type="http://schemas.openxmlformats.org/officeDocument/2006/relationships/hyperlink" Target="http://makefarm2schoolhappen.org/" TargetMode="External"/><Relationship Id="rId10" Type="http://schemas.openxmlformats.org/officeDocument/2006/relationships/image" Target="../media/image11.png"/><Relationship Id="rId4" Type="http://schemas.openxmlformats.org/officeDocument/2006/relationships/hyperlink" Target="http://www.healthinpractice.org/obesity-prevention/farm-to-school" TargetMode="External"/><Relationship Id="rId9" Type="http://schemas.openxmlformats.org/officeDocument/2006/relationships/hyperlink" Target="http://www.fns.usda.gov/cnd/f2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03" y="1778726"/>
            <a:ext cx="9167949" cy="830997"/>
          </a:xfrm>
          <a:prstGeom prst="rect">
            <a:avLst/>
          </a:prstGeom>
          <a:noFill/>
        </p:spPr>
        <p:txBody>
          <a:bodyPr wrap="square" rtlCol="0">
            <a:spAutoFit/>
          </a:bodyPr>
          <a:lstStyle/>
          <a:p>
            <a:pPr algn="ctr"/>
            <a:endParaRPr lang="en-US" sz="1600" b="1" dirty="0" smtClean="0">
              <a:latin typeface="Constantia" pitchFamily="18" charset="0"/>
            </a:endParaRPr>
          </a:p>
          <a:p>
            <a:pPr algn="ctr"/>
            <a:endParaRPr lang="en-US" sz="1600" b="1" dirty="0" smtClean="0">
              <a:latin typeface="Constantia" pitchFamily="18" charset="0"/>
            </a:endParaRPr>
          </a:p>
          <a:p>
            <a:pPr algn="ctr"/>
            <a:endParaRPr lang="en-US" sz="1600" dirty="0" smtClean="0">
              <a:latin typeface="Arial Rounded MT Bold"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036999"/>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304800" y="1676400"/>
            <a:ext cx="8458200" cy="1470025"/>
          </a:xfrm>
        </p:spPr>
        <p:txBody>
          <a:bodyPr>
            <a:normAutofit fontScale="90000"/>
          </a:bodyPr>
          <a:lstStyle/>
          <a:p>
            <a:r>
              <a:rPr lang="en-US" b="1" dirty="0" smtClean="0"/>
              <a:t/>
            </a:r>
            <a:br>
              <a:rPr lang="en-US" b="1" dirty="0" smtClean="0"/>
            </a:br>
            <a:r>
              <a:rPr lang="en-US" b="1" dirty="0" smtClean="0">
                <a:solidFill>
                  <a:schemeClr val="tx2"/>
                </a:solidFill>
              </a:rPr>
              <a:t>WISCONSIN </a:t>
            </a:r>
            <a:r>
              <a:rPr lang="en-US" b="1" dirty="0">
                <a:solidFill>
                  <a:schemeClr val="tx2"/>
                </a:solidFill>
              </a:rPr>
              <a:t>FARM TO SCHOOL</a:t>
            </a:r>
            <a:r>
              <a:rPr lang="en-US" b="1" dirty="0"/>
              <a:t/>
            </a:r>
            <a:br>
              <a:rPr lang="en-US" b="1" dirty="0"/>
            </a:br>
            <a:endParaRPr lang="en-US" dirty="0"/>
          </a:p>
        </p:txBody>
      </p:sp>
      <p:sp>
        <p:nvSpPr>
          <p:cNvPr id="6" name="Subtitle 5"/>
          <p:cNvSpPr>
            <a:spLocks noGrp="1"/>
          </p:cNvSpPr>
          <p:nvPr>
            <p:ph type="subTitle" idx="1"/>
          </p:nvPr>
        </p:nvSpPr>
        <p:spPr>
          <a:xfrm>
            <a:off x="1371600" y="3505200"/>
            <a:ext cx="6400800" cy="1752600"/>
          </a:xfrm>
        </p:spPr>
        <p:txBody>
          <a:bodyPr/>
          <a:lstStyle/>
          <a:p>
            <a:endParaRPr lang="en-US" sz="1200" i="1" dirty="0" smtClean="0">
              <a:latin typeface="Constantia" pitchFamily="18" charset="0"/>
            </a:endParaRPr>
          </a:p>
          <a:p>
            <a:r>
              <a:rPr lang="en-US" i="1" dirty="0" smtClean="0">
                <a:solidFill>
                  <a:schemeClr val="tx2"/>
                </a:solidFill>
                <a:latin typeface="Constantia" pitchFamily="18" charset="0"/>
              </a:rPr>
              <a:t>Linking </a:t>
            </a:r>
            <a:r>
              <a:rPr lang="en-US" i="1" dirty="0">
                <a:solidFill>
                  <a:schemeClr val="tx2"/>
                </a:solidFill>
                <a:latin typeface="Constantia" pitchFamily="18" charset="0"/>
              </a:rPr>
              <a:t>the Land with </a:t>
            </a:r>
            <a:br>
              <a:rPr lang="en-US" i="1" dirty="0">
                <a:solidFill>
                  <a:schemeClr val="tx2"/>
                </a:solidFill>
                <a:latin typeface="Constantia" pitchFamily="18" charset="0"/>
              </a:rPr>
            </a:br>
            <a:r>
              <a:rPr lang="en-US" i="1" dirty="0">
                <a:solidFill>
                  <a:schemeClr val="tx2"/>
                </a:solidFill>
                <a:latin typeface="Constantia" pitchFamily="18" charset="0"/>
              </a:rPr>
              <a:t>the Lunchroom</a:t>
            </a:r>
          </a:p>
          <a:p>
            <a:endParaRPr lang="en-US" dirty="0"/>
          </a:p>
        </p:txBody>
      </p:sp>
    </p:spTree>
    <p:extLst>
      <p:ext uri="{BB962C8B-B14F-4D97-AF65-F5344CB8AC3E}">
        <p14:creationId xmlns:p14="http://schemas.microsoft.com/office/powerpoint/2010/main" val="403018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00"/>
          <a:stretch/>
        </p:blipFill>
        <p:spPr bwMode="auto">
          <a:xfrm>
            <a:off x="1066800" y="914400"/>
            <a:ext cx="7162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9806"/>
            <a:ext cx="9144000" cy="954107"/>
          </a:xfrm>
          <a:prstGeom prst="rect">
            <a:avLst/>
          </a:prstGeom>
          <a:solidFill>
            <a:srgbClr val="82A5D0">
              <a:alpha val="76000"/>
            </a:srgbClr>
          </a:solidFill>
          <a:effectLst>
            <a:outerShdw blurRad="50800" dist="38100" dir="5400000" algn="t" rotWithShape="0">
              <a:prstClr val="black">
                <a:alpha val="40000"/>
              </a:prstClr>
            </a:outerShdw>
          </a:effectLst>
        </p:spPr>
        <p:txBody>
          <a:bodyPr wrap="square" rtlCol="0">
            <a:spAutoFit/>
          </a:bodyPr>
          <a:lstStyle/>
          <a:p>
            <a:pPr algn="ctr"/>
            <a:endParaRPr lang="en-US" sz="1000" b="1" dirty="0" smtClean="0">
              <a:solidFill>
                <a:schemeClr val="tx2"/>
              </a:solidFill>
              <a:latin typeface="Constantia" pitchFamily="18" charset="0"/>
            </a:endParaRPr>
          </a:p>
          <a:p>
            <a:pPr algn="ctr"/>
            <a:r>
              <a:rPr lang="en-US" sz="3600" b="1" dirty="0" smtClean="0">
                <a:solidFill>
                  <a:schemeClr val="tx2"/>
                </a:solidFill>
                <a:latin typeface="Constantia" pitchFamily="18" charset="0"/>
              </a:rPr>
              <a:t>Community support for farm to school</a:t>
            </a:r>
          </a:p>
          <a:p>
            <a:pPr algn="ctr"/>
            <a:endParaRPr lang="en-US" sz="1000" b="1" dirty="0">
              <a:solidFill>
                <a:schemeClr val="tx2"/>
              </a:solidFill>
              <a:latin typeface="Constantia" pitchFamily="18" charset="0"/>
            </a:endParaRPr>
          </a:p>
        </p:txBody>
      </p:sp>
    </p:spTree>
    <p:extLst>
      <p:ext uri="{BB962C8B-B14F-4D97-AF65-F5344CB8AC3E}">
        <p14:creationId xmlns:p14="http://schemas.microsoft.com/office/powerpoint/2010/main" val="396000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600200"/>
            <a:ext cx="7620001" cy="4420890"/>
          </a:xfrm>
          <a:prstGeom prst="rect">
            <a:avLst/>
          </a:prstGeom>
          <a:noFill/>
        </p:spPr>
        <p:txBody>
          <a:bodyPr wrap="square" rtlCol="0">
            <a:spAutoFit/>
          </a:bodyPr>
          <a:lstStyle/>
          <a:p>
            <a:r>
              <a:rPr lang="en-US" sz="3200" b="1" i="1" dirty="0" smtClean="0">
                <a:latin typeface="Constantia" pitchFamily="18" charset="0"/>
              </a:rPr>
              <a:t>Local</a:t>
            </a:r>
            <a:r>
              <a:rPr lang="en-US" sz="3200" b="1" i="1" dirty="0">
                <a:latin typeface="Constantia" pitchFamily="18" charset="0"/>
              </a:rPr>
              <a:t>, farm-fresh foods can be </a:t>
            </a:r>
            <a:r>
              <a:rPr lang="en-US" sz="3200" b="1" i="1" dirty="0" smtClean="0">
                <a:latin typeface="Constantia" pitchFamily="18" charset="0"/>
              </a:rPr>
              <a:t>purchased:</a:t>
            </a:r>
            <a:endParaRPr lang="en-US" sz="3200" b="1" i="1" dirty="0">
              <a:latin typeface="Constantia" pitchFamily="18" charset="0"/>
            </a:endParaRPr>
          </a:p>
          <a:p>
            <a:endParaRPr lang="en-US" sz="1400" dirty="0" smtClean="0">
              <a:latin typeface="Constantia" pitchFamily="18" charset="0"/>
            </a:endParaRPr>
          </a:p>
          <a:p>
            <a:pPr marL="457200" indent="-457200">
              <a:lnSpc>
                <a:spcPct val="150000"/>
              </a:lnSpc>
              <a:buFont typeface="Wingdings" pitchFamily="2" charset="2"/>
              <a:buChar char="Ø"/>
            </a:pPr>
            <a:r>
              <a:rPr lang="en-US" sz="2400" dirty="0" smtClean="0">
                <a:latin typeface="Constantia" pitchFamily="18" charset="0"/>
              </a:rPr>
              <a:t>Directly from </a:t>
            </a:r>
            <a:r>
              <a:rPr lang="en-US" sz="2400" dirty="0">
                <a:latin typeface="Constantia" pitchFamily="18" charset="0"/>
              </a:rPr>
              <a:t>f</a:t>
            </a:r>
            <a:r>
              <a:rPr lang="en-US" sz="2400" dirty="0" smtClean="0">
                <a:latin typeface="Constantia" pitchFamily="18" charset="0"/>
              </a:rPr>
              <a:t>armers </a:t>
            </a:r>
          </a:p>
          <a:p>
            <a:pPr marL="457200" indent="-457200">
              <a:lnSpc>
                <a:spcPct val="150000"/>
              </a:lnSpc>
              <a:buFont typeface="Wingdings" pitchFamily="2" charset="2"/>
              <a:buChar char="Ø"/>
            </a:pPr>
            <a:endParaRPr lang="en-US" sz="600" dirty="0" smtClean="0">
              <a:latin typeface="Constantia" pitchFamily="18" charset="0"/>
            </a:endParaRPr>
          </a:p>
          <a:p>
            <a:pPr marL="457200" indent="-457200">
              <a:lnSpc>
                <a:spcPct val="150000"/>
              </a:lnSpc>
              <a:buFont typeface="Wingdings" pitchFamily="2" charset="2"/>
              <a:buChar char="Ø"/>
            </a:pPr>
            <a:r>
              <a:rPr lang="en-US" sz="2400" dirty="0" smtClean="0">
                <a:latin typeface="Constantia" pitchFamily="18" charset="0"/>
              </a:rPr>
              <a:t>From a farmers’ market</a:t>
            </a:r>
          </a:p>
          <a:p>
            <a:pPr marL="457200" indent="-457200">
              <a:lnSpc>
                <a:spcPct val="150000"/>
              </a:lnSpc>
              <a:buFont typeface="Wingdings" pitchFamily="2" charset="2"/>
              <a:buChar char="Ø"/>
            </a:pPr>
            <a:endParaRPr lang="en-US" sz="600" dirty="0" smtClean="0">
              <a:latin typeface="Constantia" pitchFamily="18" charset="0"/>
            </a:endParaRPr>
          </a:p>
          <a:p>
            <a:pPr marL="457200" indent="-457200">
              <a:lnSpc>
                <a:spcPct val="150000"/>
              </a:lnSpc>
              <a:buFont typeface="Wingdings" pitchFamily="2" charset="2"/>
              <a:buChar char="Ø"/>
            </a:pPr>
            <a:r>
              <a:rPr lang="en-US" sz="2400" dirty="0" smtClean="0">
                <a:latin typeface="Constantia" pitchFamily="18" charset="0"/>
              </a:rPr>
              <a:t>From a growers’ collaborative or cooperative</a:t>
            </a:r>
          </a:p>
          <a:p>
            <a:pPr marL="457200" indent="-457200">
              <a:lnSpc>
                <a:spcPct val="150000"/>
              </a:lnSpc>
              <a:buFont typeface="Wingdings" pitchFamily="2" charset="2"/>
              <a:buChar char="Ø"/>
            </a:pPr>
            <a:endParaRPr lang="en-US" sz="600" dirty="0" smtClean="0">
              <a:latin typeface="Constantia" pitchFamily="18" charset="0"/>
            </a:endParaRPr>
          </a:p>
          <a:p>
            <a:pPr marL="457200" indent="-457200">
              <a:lnSpc>
                <a:spcPct val="150000"/>
              </a:lnSpc>
              <a:buFont typeface="Wingdings" pitchFamily="2" charset="2"/>
              <a:buChar char="Ø"/>
            </a:pPr>
            <a:r>
              <a:rPr lang="en-US" sz="2400" dirty="0">
                <a:latin typeface="Constantia" pitchFamily="18" charset="0"/>
              </a:rPr>
              <a:t>T</a:t>
            </a:r>
            <a:r>
              <a:rPr lang="en-US" sz="2400" dirty="0" smtClean="0">
                <a:latin typeface="Constantia" pitchFamily="18" charset="0"/>
              </a:rPr>
              <a:t>hrough a distributor or broker who procures from local farmers</a:t>
            </a:r>
            <a:endParaRPr lang="en-US" sz="2400" dirty="0">
              <a:latin typeface="Constantia"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2430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Farm </a:t>
            </a:r>
            <a:r>
              <a:rPr lang="en-US" b="1" dirty="0">
                <a:solidFill>
                  <a:schemeClr val="tx2"/>
                </a:solidFill>
              </a:rPr>
              <a:t>to School in Wisconsin</a:t>
            </a:r>
            <a:br>
              <a:rPr lang="en-US" b="1" dirty="0">
                <a:solidFill>
                  <a:schemeClr val="tx2"/>
                </a:solidFill>
              </a:rPr>
            </a:br>
            <a:endParaRPr lang="en-US" dirty="0"/>
          </a:p>
        </p:txBody>
      </p:sp>
    </p:spTree>
    <p:extLst>
      <p:ext uri="{BB962C8B-B14F-4D97-AF65-F5344CB8AC3E}">
        <p14:creationId xmlns:p14="http://schemas.microsoft.com/office/powerpoint/2010/main" val="414866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538" y="5486400"/>
            <a:ext cx="12430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032" y="1676400"/>
            <a:ext cx="8940885" cy="2339102"/>
          </a:xfrm>
          <a:prstGeom prst="rect">
            <a:avLst/>
          </a:prstGeom>
        </p:spPr>
        <p:txBody>
          <a:bodyPr wrap="square">
            <a:spAutoFit/>
          </a:bodyPr>
          <a:lstStyle/>
          <a:p>
            <a:pPr marL="1028700" lvl="1" indent="-571500">
              <a:buFont typeface="Wingdings" pitchFamily="2" charset="2"/>
              <a:buChar char="Ø"/>
            </a:pPr>
            <a:endParaRPr lang="en-US" sz="1000" dirty="0" smtClean="0">
              <a:solidFill>
                <a:prstClr val="black"/>
              </a:solidFill>
              <a:latin typeface="Arial Rounded MT Bold" pitchFamily="34" charset="0"/>
            </a:endParaRPr>
          </a:p>
          <a:p>
            <a:pPr marL="1028700" lvl="1" indent="-571500">
              <a:lnSpc>
                <a:spcPct val="150000"/>
              </a:lnSpc>
              <a:buFont typeface="Wingdings" pitchFamily="2" charset="2"/>
              <a:buChar char="Ø"/>
            </a:pPr>
            <a:r>
              <a:rPr lang="en-US" sz="2400" dirty="0" smtClean="0">
                <a:solidFill>
                  <a:prstClr val="black"/>
                </a:solidFill>
                <a:latin typeface="Constantia" pitchFamily="18" charset="0"/>
              </a:rPr>
              <a:t>Orchards</a:t>
            </a:r>
          </a:p>
          <a:p>
            <a:pPr marL="1028700" lvl="1" indent="-571500">
              <a:lnSpc>
                <a:spcPct val="150000"/>
              </a:lnSpc>
              <a:buFont typeface="Wingdings" pitchFamily="2" charset="2"/>
              <a:buChar char="Ø"/>
            </a:pPr>
            <a:r>
              <a:rPr lang="en-US" sz="2400" dirty="0">
                <a:solidFill>
                  <a:prstClr val="black"/>
                </a:solidFill>
                <a:latin typeface="Constantia" pitchFamily="18" charset="0"/>
              </a:rPr>
              <a:t>D</a:t>
            </a:r>
            <a:r>
              <a:rPr lang="en-US" sz="2400" dirty="0" smtClean="0">
                <a:solidFill>
                  <a:prstClr val="black"/>
                </a:solidFill>
                <a:latin typeface="Constantia" pitchFamily="18" charset="0"/>
              </a:rPr>
              <a:t>airy and meat producers</a:t>
            </a:r>
          </a:p>
          <a:p>
            <a:pPr marL="1028700" lvl="1" indent="-571500">
              <a:lnSpc>
                <a:spcPct val="150000"/>
              </a:lnSpc>
              <a:buFont typeface="Wingdings" pitchFamily="2" charset="2"/>
              <a:buChar char="Ø"/>
            </a:pPr>
            <a:r>
              <a:rPr lang="en-US" sz="2400" dirty="0" smtClean="0">
                <a:solidFill>
                  <a:prstClr val="black"/>
                </a:solidFill>
                <a:latin typeface="Constantia" pitchFamily="18" charset="0"/>
              </a:rPr>
              <a:t>Produce: </a:t>
            </a:r>
            <a:r>
              <a:rPr lang="en-US" sz="2400" dirty="0">
                <a:solidFill>
                  <a:prstClr val="black"/>
                </a:solidFill>
                <a:latin typeface="Constantia" pitchFamily="18" charset="0"/>
              </a:rPr>
              <a:t>S</a:t>
            </a:r>
            <a:r>
              <a:rPr lang="en-US" sz="2400" dirty="0" smtClean="0">
                <a:solidFill>
                  <a:prstClr val="black"/>
                </a:solidFill>
                <a:latin typeface="Constantia" pitchFamily="18" charset="0"/>
              </a:rPr>
              <a:t>mall, medium and large growers</a:t>
            </a:r>
          </a:p>
          <a:p>
            <a:pPr lvl="0" algn="ctr"/>
            <a:endParaRPr lang="en-US" sz="2800" b="1" dirty="0">
              <a:solidFill>
                <a:prstClr val="black"/>
              </a:solidFill>
              <a:latin typeface="Arial Rounded MT Bold"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4191000"/>
            <a:ext cx="2914650" cy="21907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2475" y="4229100"/>
            <a:ext cx="2905125" cy="2171700"/>
          </a:xfrm>
          <a:prstGeom prst="rect">
            <a:avLst/>
          </a:prstGeom>
        </p:spPr>
      </p:pic>
      <p:sp>
        <p:nvSpPr>
          <p:cNvPr id="2" name="Title 1"/>
          <p:cNvSpPr>
            <a:spLocks noGrp="1"/>
          </p:cNvSpPr>
          <p:nvPr>
            <p:ph type="title"/>
          </p:nvPr>
        </p:nvSpPr>
        <p:spPr/>
        <p:txBody>
          <a:bodyPr>
            <a:normAutofit fontScale="90000"/>
          </a:bodyPr>
          <a:lstStyle/>
          <a:p>
            <a:pPr lvl="0"/>
            <a:r>
              <a:rPr lang="en-US" b="1" dirty="0" smtClean="0">
                <a:solidFill>
                  <a:schemeClr val="tx2"/>
                </a:solidFill>
              </a:rPr>
              <a:t/>
            </a:r>
            <a:br>
              <a:rPr lang="en-US" b="1" dirty="0" smtClean="0">
                <a:solidFill>
                  <a:schemeClr val="tx2"/>
                </a:solidFill>
              </a:rPr>
            </a:br>
            <a:r>
              <a:rPr lang="en-US" b="1" dirty="0" smtClean="0">
                <a:solidFill>
                  <a:schemeClr val="tx2"/>
                </a:solidFill>
              </a:rPr>
              <a:t>Types </a:t>
            </a:r>
            <a:r>
              <a:rPr lang="en-US" b="1" dirty="0">
                <a:solidFill>
                  <a:schemeClr val="tx2"/>
                </a:solidFill>
              </a:rPr>
              <a:t>of Farms </a:t>
            </a:r>
            <a:r>
              <a:rPr lang="en-US" b="1" dirty="0" smtClean="0">
                <a:solidFill>
                  <a:schemeClr val="tx2"/>
                </a:solidFill>
              </a:rPr>
              <a:t>Working with Wisconsin Schools</a:t>
            </a:r>
            <a:r>
              <a:rPr lang="en-US" b="1" dirty="0">
                <a:solidFill>
                  <a:prstClr val="black"/>
                </a:solidFill>
                <a:latin typeface="Arial Rounded MT Bold" pitchFamily="34" charset="0"/>
              </a:rPr>
              <a:t/>
            </a:r>
            <a:br>
              <a:rPr lang="en-US" b="1" dirty="0">
                <a:solidFill>
                  <a:prstClr val="black"/>
                </a:solidFill>
                <a:latin typeface="Arial Rounded MT Bold" pitchFamily="34" charset="0"/>
              </a:rPr>
            </a:br>
            <a:endParaRPr lang="en-US" dirty="0"/>
          </a:p>
        </p:txBody>
      </p:sp>
    </p:spTree>
    <p:extLst>
      <p:ext uri="{BB962C8B-B14F-4D97-AF65-F5344CB8AC3E}">
        <p14:creationId xmlns:p14="http://schemas.microsoft.com/office/powerpoint/2010/main" val="118084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0187" y="2671465"/>
            <a:ext cx="4291013"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Salad or fruit/veggie bars</a:t>
            </a:r>
          </a:p>
        </p:txBody>
      </p:sp>
      <p:sp>
        <p:nvSpPr>
          <p:cNvPr id="4" name="TextBox 3"/>
          <p:cNvSpPr txBox="1"/>
          <p:nvPr/>
        </p:nvSpPr>
        <p:spPr>
          <a:xfrm>
            <a:off x="1219200" y="2055829"/>
            <a:ext cx="23622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Whole items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30011"/>
            <a:ext cx="3099816" cy="2461619"/>
          </a:xfrm>
          <a:prstGeom prst="rect">
            <a:avLst/>
          </a:prstGeom>
        </p:spPr>
      </p:pic>
      <p:sp>
        <p:nvSpPr>
          <p:cNvPr id="6" name="TextBox 5"/>
          <p:cNvSpPr txBox="1"/>
          <p:nvPr/>
        </p:nvSpPr>
        <p:spPr>
          <a:xfrm>
            <a:off x="228600" y="5715000"/>
            <a:ext cx="25146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New Richmond</a:t>
            </a:r>
            <a:endParaRPr lang="en-US" sz="2400" b="1" dirty="0">
              <a:latin typeface="Constantia"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700" y="936879"/>
            <a:ext cx="2582230" cy="3352800"/>
          </a:xfrm>
          <a:prstGeom prst="rect">
            <a:avLst/>
          </a:prstGeom>
        </p:spPr>
      </p:pic>
      <p:sp>
        <p:nvSpPr>
          <p:cNvPr id="12" name="TextBox 11"/>
          <p:cNvSpPr txBox="1"/>
          <p:nvPr/>
        </p:nvSpPr>
        <p:spPr>
          <a:xfrm>
            <a:off x="5867400" y="745123"/>
            <a:ext cx="2819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Waupaca County</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422" y="4296431"/>
            <a:ext cx="3842608" cy="2256770"/>
          </a:xfrm>
          <a:prstGeom prst="rect">
            <a:avLst/>
          </a:prstGeom>
        </p:spPr>
      </p:pic>
      <p:sp>
        <p:nvSpPr>
          <p:cNvPr id="10" name="TextBox 9"/>
          <p:cNvSpPr txBox="1"/>
          <p:nvPr/>
        </p:nvSpPr>
        <p:spPr>
          <a:xfrm>
            <a:off x="4648199" y="4996190"/>
            <a:ext cx="1532681" cy="461665"/>
          </a:xfrm>
          <a:prstGeom prst="rect">
            <a:avLst/>
          </a:prstGeom>
          <a:solidFill>
            <a:srgbClr val="BCD3EE"/>
          </a:solidFill>
        </p:spPr>
        <p:txBody>
          <a:bodyPr wrap="square" rtlCol="0">
            <a:spAutoFit/>
          </a:bodyPr>
          <a:lstStyle/>
          <a:p>
            <a:pPr algn="ctr"/>
            <a:r>
              <a:rPr lang="en-US" sz="2400" b="1" dirty="0" smtClean="0">
                <a:latin typeface="Constantia" pitchFamily="18" charset="0"/>
              </a:rPr>
              <a:t>Chilton</a:t>
            </a:r>
            <a:endParaRPr lang="en-US" sz="2400" b="1" dirty="0">
              <a:latin typeface="Constantia" pitchFamily="18" charset="0"/>
            </a:endParaRPr>
          </a:p>
        </p:txBody>
      </p:sp>
      <p:sp>
        <p:nvSpPr>
          <p:cNvPr id="11" name="TextBox 10"/>
          <p:cNvSpPr txBox="1"/>
          <p:nvPr/>
        </p:nvSpPr>
        <p:spPr>
          <a:xfrm>
            <a:off x="-2" y="-39707"/>
            <a:ext cx="5105401" cy="1569660"/>
          </a:xfrm>
          <a:prstGeom prst="rect">
            <a:avLst/>
          </a:prstGeom>
          <a:solidFill>
            <a:srgbClr val="82A5D0">
              <a:alpha val="76000"/>
            </a:srgbClr>
          </a:solidFill>
          <a:effectLst>
            <a:outerShdw blurRad="50800" dist="38100" dir="5400000" algn="t" rotWithShape="0">
              <a:prstClr val="black">
                <a:alpha val="40000"/>
              </a:prstClr>
            </a:outerShdw>
          </a:effectLst>
        </p:spPr>
        <p:txBody>
          <a:bodyPr wrap="square" rtlCol="0">
            <a:spAutoFit/>
          </a:bodyPr>
          <a:lstStyle/>
          <a:p>
            <a:pPr algn="ctr"/>
            <a:endParaRPr lang="en-US" sz="1200" b="1" dirty="0" smtClean="0">
              <a:solidFill>
                <a:schemeClr val="tx2"/>
              </a:solidFill>
              <a:latin typeface="Constantia" pitchFamily="18" charset="0"/>
            </a:endParaRPr>
          </a:p>
          <a:p>
            <a:pPr algn="ctr"/>
            <a:r>
              <a:rPr lang="en-US" sz="3600" b="1" dirty="0" smtClean="0">
                <a:solidFill>
                  <a:schemeClr val="tx2"/>
                </a:solidFill>
                <a:latin typeface="Constantia" pitchFamily="18" charset="0"/>
              </a:rPr>
              <a:t>Using </a:t>
            </a:r>
            <a:r>
              <a:rPr lang="en-US" sz="3600" b="1" dirty="0">
                <a:solidFill>
                  <a:schemeClr val="tx2"/>
                </a:solidFill>
                <a:latin typeface="Constantia" pitchFamily="18" charset="0"/>
              </a:rPr>
              <a:t>Local Products </a:t>
            </a:r>
            <a:br>
              <a:rPr lang="en-US" sz="3600" b="1" dirty="0">
                <a:solidFill>
                  <a:schemeClr val="tx2"/>
                </a:solidFill>
                <a:latin typeface="Constantia" pitchFamily="18" charset="0"/>
              </a:rPr>
            </a:br>
            <a:r>
              <a:rPr lang="en-US" sz="3600" b="1" dirty="0">
                <a:solidFill>
                  <a:schemeClr val="tx2"/>
                </a:solidFill>
                <a:latin typeface="Constantia" pitchFamily="18" charset="0"/>
              </a:rPr>
              <a:t>in School  </a:t>
            </a:r>
            <a:r>
              <a:rPr lang="en-US" sz="3600" b="1" dirty="0" smtClean="0">
                <a:solidFill>
                  <a:schemeClr val="tx2"/>
                </a:solidFill>
                <a:latin typeface="Constantia" pitchFamily="18" charset="0"/>
              </a:rPr>
              <a:t>Programs</a:t>
            </a:r>
          </a:p>
          <a:p>
            <a:pPr algn="ctr"/>
            <a:endParaRPr lang="en-US" sz="1200" b="1" dirty="0">
              <a:solidFill>
                <a:schemeClr val="tx2"/>
              </a:solidFill>
              <a:latin typeface="Constantia" pitchFamily="18" charset="0"/>
            </a:endParaRPr>
          </a:p>
        </p:txBody>
      </p:sp>
    </p:spTree>
    <p:extLst>
      <p:ext uri="{BB962C8B-B14F-4D97-AF65-F5344CB8AC3E}">
        <p14:creationId xmlns:p14="http://schemas.microsoft.com/office/powerpoint/2010/main" val="89578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522274"/>
            <a:ext cx="7467600" cy="1754326"/>
          </a:xfrm>
          <a:prstGeom prst="rect">
            <a:avLst/>
          </a:prstGeom>
        </p:spPr>
        <p:txBody>
          <a:bodyPr wrap="square">
            <a:spAutoFit/>
          </a:bodyPr>
          <a:lstStyle/>
          <a:p>
            <a:pPr marL="571500" indent="-571500">
              <a:lnSpc>
                <a:spcPct val="150000"/>
              </a:lnSpc>
              <a:buFont typeface="Wingdings" pitchFamily="2" charset="2"/>
              <a:buChar char="Ø"/>
            </a:pPr>
            <a:r>
              <a:rPr lang="en-US" sz="2400" dirty="0">
                <a:latin typeface="Constantia" pitchFamily="18" charset="0"/>
              </a:rPr>
              <a:t>Substitute item or ingredient already used</a:t>
            </a:r>
          </a:p>
          <a:p>
            <a:pPr marL="571500" indent="-571500">
              <a:lnSpc>
                <a:spcPct val="150000"/>
              </a:lnSpc>
              <a:buFont typeface="Wingdings" pitchFamily="2" charset="2"/>
              <a:buChar char="Ø"/>
            </a:pPr>
            <a:r>
              <a:rPr lang="en-US" sz="2400" dirty="0" smtClean="0">
                <a:latin typeface="Constantia" pitchFamily="18" charset="0"/>
              </a:rPr>
              <a:t>Develop new recipes and menus to include local products </a:t>
            </a:r>
            <a:endParaRPr lang="en-US" sz="2400" dirty="0">
              <a:latin typeface="Constantia"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2430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3524250"/>
            <a:ext cx="4572000" cy="3105150"/>
          </a:xfrm>
          <a:prstGeom prst="rect">
            <a:avLst/>
          </a:prstGeom>
        </p:spPr>
      </p:pic>
      <p:sp>
        <p:nvSpPr>
          <p:cNvPr id="10" name="TextBox 9"/>
          <p:cNvSpPr txBox="1"/>
          <p:nvPr/>
        </p:nvSpPr>
        <p:spPr>
          <a:xfrm>
            <a:off x="1752600" y="3500735"/>
            <a:ext cx="1676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Viroqua</a:t>
            </a:r>
            <a:endParaRPr lang="en-US" sz="2400" b="1" dirty="0">
              <a:latin typeface="Constantia" pitchFamily="18" charset="0"/>
            </a:endParaRPr>
          </a:p>
        </p:txBody>
      </p:sp>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Using </a:t>
            </a:r>
            <a:r>
              <a:rPr lang="en-US" b="1" dirty="0">
                <a:solidFill>
                  <a:schemeClr val="tx2"/>
                </a:solidFill>
              </a:rPr>
              <a:t>Local Products in School  Programs</a:t>
            </a:r>
            <a:r>
              <a:rPr lang="en-US" b="1" dirty="0">
                <a:latin typeface="Arial Rounded MT Bold" pitchFamily="34" charset="0"/>
              </a:rPr>
              <a:t/>
            </a:r>
            <a:br>
              <a:rPr lang="en-US" b="1" dirty="0">
                <a:latin typeface="Arial Rounded MT Bold" pitchFamily="34" charset="0"/>
              </a:rPr>
            </a:br>
            <a:endParaRPr lang="en-US" dirty="0"/>
          </a:p>
        </p:txBody>
      </p:sp>
    </p:spTree>
    <p:extLst>
      <p:ext uri="{BB962C8B-B14F-4D97-AF65-F5344CB8AC3E}">
        <p14:creationId xmlns:p14="http://schemas.microsoft.com/office/powerpoint/2010/main" val="3787651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651337"/>
            <a:ext cx="8001000" cy="1015663"/>
          </a:xfrm>
          <a:prstGeom prst="rect">
            <a:avLst/>
          </a:prstGeom>
        </p:spPr>
        <p:txBody>
          <a:bodyPr wrap="square">
            <a:spAutoFit/>
          </a:bodyPr>
          <a:lstStyle/>
          <a:p>
            <a:pPr marL="571500" indent="-571500">
              <a:buFont typeface="Wingdings" pitchFamily="2" charset="2"/>
              <a:buChar char="Ø"/>
            </a:pPr>
            <a:r>
              <a:rPr lang="en-US" sz="2400" dirty="0">
                <a:latin typeface="Constantia" pitchFamily="18" charset="0"/>
              </a:rPr>
              <a:t>Snack </a:t>
            </a:r>
            <a:r>
              <a:rPr lang="en-US" sz="2400" dirty="0" smtClean="0">
                <a:latin typeface="Constantia" pitchFamily="18" charset="0"/>
              </a:rPr>
              <a:t>programs</a:t>
            </a:r>
          </a:p>
          <a:p>
            <a:pPr marL="571500" indent="-571500">
              <a:buFont typeface="Wingdings" pitchFamily="2" charset="2"/>
              <a:buChar char="Ø"/>
            </a:pPr>
            <a:endParaRPr lang="en-US" sz="1200" dirty="0">
              <a:latin typeface="Constantia" pitchFamily="18" charset="0"/>
            </a:endParaRPr>
          </a:p>
          <a:p>
            <a:pPr marL="571500" indent="-571500">
              <a:buFont typeface="Wingdings" pitchFamily="2" charset="2"/>
              <a:buChar char="Ø"/>
            </a:pPr>
            <a:r>
              <a:rPr lang="en-US" sz="2400" dirty="0">
                <a:latin typeface="Constantia" pitchFamily="18" charset="0"/>
              </a:rPr>
              <a:t>Freezing seasonal items </a:t>
            </a:r>
            <a:r>
              <a:rPr lang="en-US" sz="2400" dirty="0" smtClean="0">
                <a:latin typeface="Constantia" pitchFamily="18" charset="0"/>
              </a:rPr>
              <a:t>for year round use</a:t>
            </a:r>
            <a:endParaRPr lang="en-US" sz="2400" dirty="0">
              <a:latin typeface="Constant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52825"/>
            <a:ext cx="4324350" cy="2924175"/>
          </a:xfrm>
          <a:prstGeom prst="rect">
            <a:avLst/>
          </a:prstGeom>
        </p:spPr>
      </p:pic>
      <p:sp>
        <p:nvSpPr>
          <p:cNvPr id="9" name="TextBox 8"/>
          <p:cNvSpPr txBox="1"/>
          <p:nvPr/>
        </p:nvSpPr>
        <p:spPr>
          <a:xfrm>
            <a:off x="1447800" y="3103602"/>
            <a:ext cx="17526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Madison</a:t>
            </a:r>
            <a:endParaRPr lang="en-US" sz="2400" b="1" dirty="0">
              <a:latin typeface="Constantia"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875" y="3552825"/>
            <a:ext cx="4200525" cy="2924175"/>
          </a:xfrm>
          <a:prstGeom prst="rect">
            <a:avLst/>
          </a:prstGeom>
        </p:spPr>
      </p:pic>
      <p:sp>
        <p:nvSpPr>
          <p:cNvPr id="11" name="TextBox 10"/>
          <p:cNvSpPr txBox="1"/>
          <p:nvPr/>
        </p:nvSpPr>
        <p:spPr>
          <a:xfrm>
            <a:off x="5867400" y="3103602"/>
            <a:ext cx="16002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Viroqua</a:t>
            </a:r>
            <a:endParaRPr lang="en-US" sz="2400" b="1" dirty="0">
              <a:latin typeface="Constantia" pitchFamily="18" charset="0"/>
            </a:endParaRPr>
          </a:p>
        </p:txBody>
      </p:sp>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smtClean="0">
                <a:solidFill>
                  <a:schemeClr val="tx2"/>
                </a:solidFill>
              </a:rPr>
              <a:t>Using </a:t>
            </a:r>
            <a:r>
              <a:rPr lang="en-US" b="1" dirty="0">
                <a:solidFill>
                  <a:schemeClr val="tx2"/>
                </a:solidFill>
              </a:rPr>
              <a:t>Local Products in School  Programs</a:t>
            </a:r>
            <a:r>
              <a:rPr lang="en-US" b="1" dirty="0">
                <a:latin typeface="Arial Rounded MT Bold" pitchFamily="34" charset="0"/>
              </a:rPr>
              <a:t/>
            </a:r>
            <a:br>
              <a:rPr lang="en-US" b="1" dirty="0">
                <a:latin typeface="Arial Rounded MT Bold" pitchFamily="34" charset="0"/>
              </a:rPr>
            </a:br>
            <a:endParaRPr lang="en-US" dirty="0"/>
          </a:p>
        </p:txBody>
      </p:sp>
    </p:spTree>
    <p:extLst>
      <p:ext uri="{BB962C8B-B14F-4D97-AF65-F5344CB8AC3E}">
        <p14:creationId xmlns:p14="http://schemas.microsoft.com/office/powerpoint/2010/main" val="71774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0"/>
            <a:ext cx="4038600" cy="5136471"/>
          </a:xfrm>
          <a:prstGeom prst="rect">
            <a:avLst/>
          </a:prstGeom>
          <a:noFill/>
        </p:spPr>
        <p:txBody>
          <a:bodyPr wrap="square" rtlCol="0">
            <a:spAutoFit/>
          </a:bodyPr>
          <a:lstStyle/>
          <a:p>
            <a:pPr>
              <a:lnSpc>
                <a:spcPct val="125000"/>
              </a:lnSpc>
            </a:pPr>
            <a:r>
              <a:rPr lang="en-US" sz="2400" b="1" dirty="0" smtClean="0">
                <a:solidFill>
                  <a:schemeClr val="tx1"/>
                </a:solidFill>
                <a:latin typeface="Constantia" pitchFamily="18" charset="0"/>
              </a:rPr>
              <a:t>Delivery</a:t>
            </a:r>
          </a:p>
          <a:p>
            <a:pPr>
              <a:lnSpc>
                <a:spcPct val="125000"/>
              </a:lnSpc>
            </a:pPr>
            <a:r>
              <a:rPr lang="en-US" sz="2400" b="1" dirty="0">
                <a:latin typeface="Constantia" pitchFamily="18" charset="0"/>
              </a:rPr>
              <a:t>Food safety</a:t>
            </a:r>
          </a:p>
          <a:p>
            <a:pPr>
              <a:lnSpc>
                <a:spcPct val="125000"/>
              </a:lnSpc>
            </a:pPr>
            <a:r>
              <a:rPr lang="en-US" sz="2400" b="1" dirty="0" smtClean="0">
                <a:solidFill>
                  <a:schemeClr val="tx1"/>
                </a:solidFill>
                <a:latin typeface="Constantia" pitchFamily="18" charset="0"/>
              </a:rPr>
              <a:t>Price</a:t>
            </a:r>
          </a:p>
          <a:p>
            <a:pPr>
              <a:lnSpc>
                <a:spcPct val="125000"/>
              </a:lnSpc>
            </a:pPr>
            <a:r>
              <a:rPr lang="en-US" sz="2400" b="1" dirty="0" smtClean="0">
                <a:latin typeface="Constantia" pitchFamily="18" charset="0"/>
              </a:rPr>
              <a:t>Time</a:t>
            </a:r>
            <a:endParaRPr lang="en-US" sz="2400" b="1" dirty="0">
              <a:latin typeface="Constantia" pitchFamily="18" charset="0"/>
            </a:endParaRPr>
          </a:p>
          <a:p>
            <a:pPr>
              <a:lnSpc>
                <a:spcPct val="125000"/>
              </a:lnSpc>
            </a:pPr>
            <a:r>
              <a:rPr lang="en-US" sz="2400" b="1" dirty="0" smtClean="0">
                <a:solidFill>
                  <a:schemeClr val="tx1"/>
                </a:solidFill>
                <a:latin typeface="Constantia" pitchFamily="18" charset="0"/>
              </a:rPr>
              <a:t>Finding Local Producers</a:t>
            </a:r>
          </a:p>
          <a:p>
            <a:pPr>
              <a:lnSpc>
                <a:spcPct val="125000"/>
              </a:lnSpc>
            </a:pPr>
            <a:r>
              <a:rPr lang="en-US" sz="2400" dirty="0">
                <a:latin typeface="Constantia" pitchFamily="18" charset="0"/>
              </a:rPr>
              <a:t>Seasonality</a:t>
            </a:r>
            <a:endParaRPr lang="en-US" sz="2400" b="1" dirty="0">
              <a:latin typeface="Constantia" pitchFamily="18" charset="0"/>
            </a:endParaRPr>
          </a:p>
          <a:p>
            <a:pPr>
              <a:lnSpc>
                <a:spcPct val="125000"/>
              </a:lnSpc>
            </a:pPr>
            <a:r>
              <a:rPr lang="en-US" sz="2400" dirty="0">
                <a:latin typeface="Constantia" pitchFamily="18" charset="0"/>
              </a:rPr>
              <a:t>Scale/reliable supply</a:t>
            </a:r>
          </a:p>
          <a:p>
            <a:pPr>
              <a:lnSpc>
                <a:spcPct val="125000"/>
              </a:lnSpc>
            </a:pPr>
            <a:r>
              <a:rPr lang="en-US" sz="2400" dirty="0" smtClean="0">
                <a:solidFill>
                  <a:schemeClr val="tx1"/>
                </a:solidFill>
                <a:latin typeface="Constantia" pitchFamily="18" charset="0"/>
              </a:rPr>
              <a:t>Labor/food prep</a:t>
            </a:r>
          </a:p>
          <a:p>
            <a:pPr>
              <a:lnSpc>
                <a:spcPct val="125000"/>
              </a:lnSpc>
            </a:pPr>
            <a:r>
              <a:rPr lang="en-US" sz="2400" dirty="0" smtClean="0">
                <a:solidFill>
                  <a:schemeClr val="tx1"/>
                </a:solidFill>
                <a:latin typeface="Constantia" pitchFamily="18" charset="0"/>
              </a:rPr>
              <a:t>Staff skills</a:t>
            </a:r>
          </a:p>
          <a:p>
            <a:pPr>
              <a:lnSpc>
                <a:spcPct val="125000"/>
              </a:lnSpc>
            </a:pPr>
            <a:r>
              <a:rPr lang="en-US" sz="2400" dirty="0" smtClean="0">
                <a:latin typeface="Constantia" pitchFamily="18" charset="0"/>
              </a:rPr>
              <a:t>Storage/refrigeration</a:t>
            </a:r>
          </a:p>
          <a:p>
            <a:pPr>
              <a:lnSpc>
                <a:spcPct val="125000"/>
              </a:lnSpc>
            </a:pPr>
            <a:r>
              <a:rPr lang="en-US" sz="2400" dirty="0" smtClean="0">
                <a:solidFill>
                  <a:schemeClr val="tx1"/>
                </a:solidFill>
                <a:latin typeface="Constantia" pitchFamily="18" charset="0"/>
              </a:rPr>
              <a:t>Student preferences</a:t>
            </a:r>
            <a:endParaRPr lang="en-US" sz="2400" b="1" dirty="0" smtClean="0">
              <a:solidFill>
                <a:schemeClr val="tx1"/>
              </a:solidFill>
              <a:latin typeface="Constant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575" y="2514600"/>
            <a:ext cx="4086225" cy="3492348"/>
          </a:xfrm>
          <a:prstGeom prst="rect">
            <a:avLst/>
          </a:prstGeom>
        </p:spPr>
      </p:pic>
      <p:sp>
        <p:nvSpPr>
          <p:cNvPr id="8" name="TextBox 7"/>
          <p:cNvSpPr txBox="1"/>
          <p:nvPr/>
        </p:nvSpPr>
        <p:spPr>
          <a:xfrm>
            <a:off x="5029200" y="2057400"/>
            <a:ext cx="16002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Chilton</a:t>
            </a:r>
            <a:endParaRPr lang="en-US" sz="2400" dirty="0">
              <a:latin typeface="Constantia" pitchFamily="18" charset="0"/>
            </a:endParaRPr>
          </a:p>
        </p:txBody>
      </p:sp>
      <p:sp>
        <p:nvSpPr>
          <p:cNvPr id="3" name="Title 2"/>
          <p:cNvSpPr>
            <a:spLocks noGrp="1"/>
          </p:cNvSpPr>
          <p:nvPr>
            <p:ph type="title"/>
          </p:nvPr>
        </p:nvSpPr>
        <p:spPr/>
        <p:txBody>
          <a:bodyPr>
            <a:normAutofit fontScale="90000"/>
          </a:bodyPr>
          <a:lstStyle/>
          <a:p>
            <a:r>
              <a:rPr lang="en-US" b="1" dirty="0" smtClean="0">
                <a:latin typeface="Arial Rounded MT Bold" pitchFamily="34" charset="0"/>
              </a:rPr>
              <a:t/>
            </a:r>
            <a:br>
              <a:rPr lang="en-US" b="1" dirty="0" smtClean="0">
                <a:latin typeface="Arial Rounded MT Bold" pitchFamily="34" charset="0"/>
              </a:rPr>
            </a:br>
            <a:r>
              <a:rPr lang="en-US" b="1" dirty="0" smtClean="0">
                <a:solidFill>
                  <a:schemeClr val="tx2"/>
                </a:solidFill>
              </a:rPr>
              <a:t>School </a:t>
            </a:r>
            <a:r>
              <a:rPr lang="en-US" b="1" dirty="0">
                <a:solidFill>
                  <a:schemeClr val="tx2"/>
                </a:solidFill>
              </a:rPr>
              <a:t>Food Service</a:t>
            </a:r>
            <a:br>
              <a:rPr lang="en-US" b="1" dirty="0">
                <a:solidFill>
                  <a:schemeClr val="tx2"/>
                </a:solidFill>
              </a:rPr>
            </a:br>
            <a:r>
              <a:rPr lang="en-US" b="1" dirty="0">
                <a:solidFill>
                  <a:schemeClr val="tx2"/>
                </a:solidFill>
              </a:rPr>
              <a:t>Challenges and Opportunities</a:t>
            </a:r>
            <a:r>
              <a:rPr lang="en-US" b="1" dirty="0">
                <a:latin typeface="Arial Rounded MT Bold" pitchFamily="34" charset="0"/>
              </a:rPr>
              <a:t/>
            </a:r>
            <a:br>
              <a:rPr lang="en-US" b="1" dirty="0">
                <a:latin typeface="Arial Rounded MT Bold" pitchFamily="34" charset="0"/>
              </a:rPr>
            </a:br>
            <a:endParaRPr lang="en-US" dirty="0"/>
          </a:p>
        </p:txBody>
      </p:sp>
    </p:spTree>
    <p:extLst>
      <p:ext uri="{BB962C8B-B14F-4D97-AF65-F5344CB8AC3E}">
        <p14:creationId xmlns:p14="http://schemas.microsoft.com/office/powerpoint/2010/main" val="4026108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5729" y="1892617"/>
            <a:ext cx="7467600" cy="4647426"/>
          </a:xfrm>
          <a:prstGeom prst="rect">
            <a:avLst/>
          </a:prstGeom>
          <a:noFill/>
        </p:spPr>
        <p:txBody>
          <a:bodyPr wrap="square" rtlCol="0">
            <a:spAutoFit/>
          </a:bodyPr>
          <a:lstStyle/>
          <a:p>
            <a:pPr lvl="3">
              <a:spcAft>
                <a:spcPts val="1200"/>
              </a:spcAft>
            </a:pPr>
            <a:r>
              <a:rPr lang="en-US" sz="2400" b="1" dirty="0" smtClean="0">
                <a:solidFill>
                  <a:schemeClr val="tx1"/>
                </a:solidFill>
                <a:latin typeface="Constantia" pitchFamily="18" charset="0"/>
              </a:rPr>
              <a:t>Price point</a:t>
            </a:r>
          </a:p>
          <a:p>
            <a:pPr lvl="3">
              <a:spcAft>
                <a:spcPts val="1200"/>
              </a:spcAft>
            </a:pPr>
            <a:r>
              <a:rPr lang="en-US" sz="2400" b="1" dirty="0" smtClean="0">
                <a:solidFill>
                  <a:schemeClr val="tx1"/>
                </a:solidFill>
                <a:latin typeface="Constantia" pitchFamily="18" charset="0"/>
              </a:rPr>
              <a:t>Food safety/liability insurance</a:t>
            </a:r>
          </a:p>
          <a:p>
            <a:pPr lvl="3">
              <a:spcAft>
                <a:spcPts val="1200"/>
              </a:spcAft>
            </a:pPr>
            <a:r>
              <a:rPr lang="en-US" sz="2400" b="1" dirty="0" smtClean="0">
                <a:solidFill>
                  <a:schemeClr val="tx1"/>
                </a:solidFill>
                <a:latin typeface="Constantia" pitchFamily="18" charset="0"/>
              </a:rPr>
              <a:t>Delivery </a:t>
            </a:r>
          </a:p>
          <a:p>
            <a:pPr lvl="3">
              <a:spcAft>
                <a:spcPts val="1200"/>
              </a:spcAft>
            </a:pPr>
            <a:r>
              <a:rPr lang="en-US" sz="2400" b="1" dirty="0" smtClean="0">
                <a:latin typeface="Constantia" pitchFamily="18" charset="0"/>
              </a:rPr>
              <a:t>Scale</a:t>
            </a:r>
          </a:p>
          <a:p>
            <a:pPr lvl="3">
              <a:spcAft>
                <a:spcPts val="1200"/>
              </a:spcAft>
            </a:pPr>
            <a:r>
              <a:rPr lang="en-US" sz="2400" b="1" dirty="0" smtClean="0">
                <a:latin typeface="Constantia" pitchFamily="18" charset="0"/>
              </a:rPr>
              <a:t>Time</a:t>
            </a:r>
            <a:endParaRPr lang="en-US" sz="2400" b="1" dirty="0" smtClean="0">
              <a:solidFill>
                <a:schemeClr val="tx1"/>
              </a:solidFill>
              <a:latin typeface="Constantia" pitchFamily="18" charset="0"/>
            </a:endParaRPr>
          </a:p>
          <a:p>
            <a:pPr lvl="3">
              <a:spcAft>
                <a:spcPts val="1200"/>
              </a:spcAft>
            </a:pPr>
            <a:r>
              <a:rPr lang="en-US" sz="2400" dirty="0" smtClean="0">
                <a:solidFill>
                  <a:schemeClr val="tx1"/>
                </a:solidFill>
                <a:latin typeface="Constantia" pitchFamily="18" charset="0"/>
              </a:rPr>
              <a:t>Meeting packing specs</a:t>
            </a:r>
          </a:p>
          <a:p>
            <a:pPr lvl="3">
              <a:spcAft>
                <a:spcPts val="1200"/>
              </a:spcAft>
            </a:pPr>
            <a:r>
              <a:rPr lang="en-US" sz="2400" dirty="0" smtClean="0">
                <a:solidFill>
                  <a:schemeClr val="tx1"/>
                </a:solidFill>
                <a:latin typeface="Constantia" pitchFamily="18" charset="0"/>
              </a:rPr>
              <a:t>Seasonality</a:t>
            </a:r>
            <a:endParaRPr lang="en-US" sz="2400" b="1" dirty="0" smtClean="0">
              <a:solidFill>
                <a:schemeClr val="tx1"/>
              </a:solidFill>
              <a:latin typeface="Constantia" pitchFamily="18" charset="0"/>
            </a:endParaRPr>
          </a:p>
          <a:p>
            <a:pPr lvl="3">
              <a:spcAft>
                <a:spcPts val="1200"/>
              </a:spcAft>
            </a:pPr>
            <a:r>
              <a:rPr lang="en-US" sz="2400" dirty="0" smtClean="0">
                <a:latin typeface="Constantia" pitchFamily="18" charset="0"/>
              </a:rPr>
              <a:t>Storage/refrigeration</a:t>
            </a:r>
          </a:p>
          <a:p>
            <a:pPr lvl="3">
              <a:spcAft>
                <a:spcPts val="1200"/>
              </a:spcAft>
            </a:pPr>
            <a:r>
              <a:rPr lang="en-US" sz="2400" dirty="0" smtClean="0">
                <a:latin typeface="Constantia" pitchFamily="18" charset="0"/>
              </a:rPr>
              <a:t>Quantity</a:t>
            </a:r>
          </a:p>
        </p:txBody>
      </p:sp>
      <p:sp>
        <p:nvSpPr>
          <p:cNvPr id="2" name="Title 1"/>
          <p:cNvSpPr>
            <a:spLocks noGrp="1"/>
          </p:cNvSpPr>
          <p:nvPr>
            <p:ph type="title"/>
          </p:nvPr>
        </p:nvSpPr>
        <p:spPr/>
        <p:txBody>
          <a:bodyPr>
            <a:normAutofit fontScale="90000"/>
          </a:bodyPr>
          <a:lstStyle/>
          <a:p>
            <a:r>
              <a:rPr lang="en-US" b="1" dirty="0" smtClean="0">
                <a:latin typeface="Arial Rounded MT Bold" pitchFamily="34" charset="0"/>
              </a:rPr>
              <a:t/>
            </a:r>
            <a:br>
              <a:rPr lang="en-US" b="1" dirty="0" smtClean="0">
                <a:latin typeface="Arial Rounded MT Bold" pitchFamily="34" charset="0"/>
              </a:rPr>
            </a:br>
            <a:r>
              <a:rPr lang="en-US" b="1" dirty="0" smtClean="0">
                <a:solidFill>
                  <a:schemeClr val="tx2"/>
                </a:solidFill>
              </a:rPr>
              <a:t>Producer</a:t>
            </a:r>
            <a:r>
              <a:rPr lang="en-US" b="1" dirty="0">
                <a:solidFill>
                  <a:schemeClr val="tx2"/>
                </a:solidFill>
              </a:rPr>
              <a:t/>
            </a:r>
            <a:br>
              <a:rPr lang="en-US" b="1" dirty="0">
                <a:solidFill>
                  <a:schemeClr val="tx2"/>
                </a:solidFill>
              </a:rPr>
            </a:br>
            <a:r>
              <a:rPr lang="en-US" b="1" dirty="0">
                <a:solidFill>
                  <a:schemeClr val="tx2"/>
                </a:solidFill>
              </a:rPr>
              <a:t>Challenges and Opportunities</a:t>
            </a:r>
            <a:r>
              <a:rPr lang="en-US" b="1" dirty="0">
                <a:latin typeface="Arial Rounded MT Bold" pitchFamily="34" charset="0"/>
              </a:rPr>
              <a:t/>
            </a:r>
            <a:br>
              <a:rPr lang="en-US" b="1" dirty="0">
                <a:latin typeface="Arial Rounded MT Bold" pitchFamily="34" charset="0"/>
              </a:rPr>
            </a:b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486400"/>
            <a:ext cx="12430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11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02237"/>
            <a:ext cx="8229600" cy="3631763"/>
          </a:xfrm>
          <a:prstGeom prst="rect">
            <a:avLst/>
          </a:prstGeom>
          <a:noFill/>
        </p:spPr>
        <p:txBody>
          <a:bodyPr wrap="square" rtlCol="0">
            <a:spAutoFit/>
          </a:bodyPr>
          <a:lstStyle/>
          <a:p>
            <a:endParaRPr lang="en-US" sz="1400" dirty="0"/>
          </a:p>
          <a:p>
            <a:pPr>
              <a:lnSpc>
                <a:spcPct val="150000"/>
              </a:lnSpc>
            </a:pPr>
            <a:r>
              <a:rPr lang="en-US" sz="2400" dirty="0" smtClean="0">
                <a:latin typeface="Constantia" pitchFamily="18" charset="0"/>
              </a:rPr>
              <a:t>Although challenges exist, there are tools and resources available to address them. Tools and resources for schools and producers can be found at: </a:t>
            </a:r>
          </a:p>
          <a:p>
            <a:pPr marL="342900" indent="-342900">
              <a:buFont typeface="Wingdings" pitchFamily="2" charset="2"/>
              <a:buChar char="Ø"/>
            </a:pPr>
            <a:endParaRPr lang="en-US" sz="2400" dirty="0">
              <a:latin typeface="Constantia" pitchFamily="18" charset="0"/>
            </a:endParaRPr>
          </a:p>
          <a:p>
            <a:pPr marL="342900" indent="-342900">
              <a:buFont typeface="Wingdings" pitchFamily="2" charset="2"/>
              <a:buChar char="Ø"/>
            </a:pPr>
            <a:endParaRPr lang="en-US" sz="2400" dirty="0" smtClean="0">
              <a:latin typeface="Constantia" pitchFamily="18" charset="0"/>
            </a:endParaRPr>
          </a:p>
          <a:p>
            <a:pPr marL="342900" indent="-342900">
              <a:buFont typeface="Wingdings" pitchFamily="2" charset="2"/>
              <a:buChar char="Ø"/>
            </a:pPr>
            <a:r>
              <a:rPr lang="en-US" sz="2400" dirty="0" smtClean="0">
                <a:latin typeface="Constantia" pitchFamily="18" charset="0"/>
              </a:rPr>
              <a:t>UW Center for Integrated Agricultural Systems–</a:t>
            </a:r>
            <a:endParaRPr lang="en-US" sz="2400" dirty="0">
              <a:latin typeface="Constantia" pitchFamily="18" charset="0"/>
            </a:endParaRPr>
          </a:p>
          <a:p>
            <a:pPr lvl="1"/>
            <a:r>
              <a:rPr lang="en-US" sz="2000" dirty="0">
                <a:latin typeface="Constantia" pitchFamily="18" charset="0"/>
                <a:hlinkClick r:id="rId3"/>
              </a:rPr>
              <a:t>http://www.cias.wisc.edu/toolkits</a:t>
            </a:r>
            <a:r>
              <a:rPr lang="en-US" sz="2000" dirty="0" smtClean="0">
                <a:latin typeface="Constantia" pitchFamily="18" charset="0"/>
                <a:hlinkClick r:id="rId3"/>
              </a:rPr>
              <a:t>/</a:t>
            </a:r>
            <a:r>
              <a:rPr lang="en-US" sz="2000" dirty="0" smtClean="0">
                <a:latin typeface="Constantia" pitchFamily="18" charset="0"/>
              </a:rPr>
              <a:t> </a:t>
            </a:r>
          </a:p>
          <a:p>
            <a:endParaRPr lang="en-US" sz="1600" dirty="0">
              <a:latin typeface="Constantia" pitchFamily="18" charset="0"/>
            </a:endParaRPr>
          </a:p>
        </p:txBody>
      </p:sp>
      <p:sp>
        <p:nvSpPr>
          <p:cNvPr id="2" name="Title 1"/>
          <p:cNvSpPr>
            <a:spLocks noGrp="1"/>
          </p:cNvSpPr>
          <p:nvPr>
            <p:ph type="title"/>
          </p:nvPr>
        </p:nvSpPr>
        <p:spPr/>
        <p:txBody>
          <a:bodyPr>
            <a:normAutofit/>
          </a:bodyPr>
          <a:lstStyle/>
          <a:p>
            <a:r>
              <a:rPr lang="en-US" b="1" dirty="0" smtClean="0">
                <a:solidFill>
                  <a:schemeClr val="tx2"/>
                </a:solidFill>
              </a:rPr>
              <a:t>Challenges and Opportunities</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486400"/>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993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794330" y="1900535"/>
            <a:ext cx="255847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Taste tests</a:t>
            </a:r>
          </a:p>
        </p:txBody>
      </p:sp>
      <p:sp>
        <p:nvSpPr>
          <p:cNvPr id="12" name="TextBox 11"/>
          <p:cNvSpPr txBox="1"/>
          <p:nvPr/>
        </p:nvSpPr>
        <p:spPr>
          <a:xfrm flipH="1">
            <a:off x="5181600" y="1976735"/>
            <a:ext cx="28194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Cooking demos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3171825"/>
            <a:ext cx="3905250" cy="2924175"/>
          </a:xfrm>
          <a:prstGeom prst="rect">
            <a:avLst/>
          </a:prstGeom>
        </p:spPr>
      </p:pic>
      <p:sp>
        <p:nvSpPr>
          <p:cNvPr id="8" name="TextBox 7"/>
          <p:cNvSpPr txBox="1"/>
          <p:nvPr/>
        </p:nvSpPr>
        <p:spPr>
          <a:xfrm>
            <a:off x="533400" y="2875002"/>
            <a:ext cx="2057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Mt. </a:t>
            </a:r>
            <a:r>
              <a:rPr lang="en-US" sz="2400" b="1" dirty="0" err="1" smtClean="0">
                <a:latin typeface="Constantia" pitchFamily="18" charset="0"/>
              </a:rPr>
              <a:t>Horeb</a:t>
            </a:r>
            <a:r>
              <a:rPr lang="en-US" sz="2400" b="1" dirty="0" smtClean="0">
                <a:latin typeface="Constantia" pitchFamily="18" charset="0"/>
              </a:rPr>
              <a:t> </a:t>
            </a:r>
            <a:endParaRPr lang="en-US" sz="2400" b="1" dirty="0">
              <a:latin typeface="Constant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676" y="3048000"/>
            <a:ext cx="3817811" cy="2865692"/>
          </a:xfrm>
          <a:prstGeom prst="rect">
            <a:avLst/>
          </a:prstGeom>
        </p:spPr>
      </p:pic>
      <p:sp>
        <p:nvSpPr>
          <p:cNvPr id="10" name="TextBox 9"/>
          <p:cNvSpPr txBox="1"/>
          <p:nvPr/>
        </p:nvSpPr>
        <p:spPr>
          <a:xfrm>
            <a:off x="5715000" y="5770602"/>
            <a:ext cx="25146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Port Edwards</a:t>
            </a:r>
            <a:endParaRPr lang="en-US" sz="2400" b="1" dirty="0">
              <a:latin typeface="Constantia" pitchFamily="18" charset="0"/>
            </a:endParaRPr>
          </a:p>
        </p:txBody>
      </p:sp>
      <p:sp>
        <p:nvSpPr>
          <p:cNvPr id="6" name="Title 5"/>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Educational </a:t>
            </a:r>
            <a:r>
              <a:rPr lang="en-US" b="1" dirty="0">
                <a:solidFill>
                  <a:schemeClr val="tx2"/>
                </a:solidFill>
              </a:rPr>
              <a:t>Activities </a:t>
            </a:r>
            <a:r>
              <a:rPr lang="en-US" b="1" dirty="0"/>
              <a:t/>
            </a:r>
            <a:br>
              <a:rPr lang="en-US" b="1" dirty="0"/>
            </a:br>
            <a:endParaRPr lang="en-US" dirty="0"/>
          </a:p>
        </p:txBody>
      </p:sp>
    </p:spTree>
    <p:extLst>
      <p:ext uri="{BB962C8B-B14F-4D97-AF65-F5344CB8AC3E}">
        <p14:creationId xmlns:p14="http://schemas.microsoft.com/office/powerpoint/2010/main" val="3314474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2739211"/>
          </a:xfrm>
          <a:prstGeom prst="rect">
            <a:avLst/>
          </a:prstGeom>
        </p:spPr>
        <p:txBody>
          <a:bodyPr wrap="square">
            <a:spAutoFit/>
          </a:bodyPr>
          <a:lstStyle/>
          <a:p>
            <a:pPr algn="ctr"/>
            <a:endParaRPr lang="en-US" sz="1200" b="1" dirty="0" smtClean="0">
              <a:latin typeface="Arial Rounded MT Bold" pitchFamily="34" charset="0"/>
            </a:endParaRPr>
          </a:p>
          <a:p>
            <a:pPr algn="ctr">
              <a:lnSpc>
                <a:spcPct val="150000"/>
              </a:lnSpc>
            </a:pPr>
            <a:r>
              <a:rPr lang="en-US" sz="2400" dirty="0" smtClean="0">
                <a:latin typeface="Constantia" pitchFamily="18" charset="0"/>
              </a:rPr>
              <a:t>Farm to school encourages healthy lifestyles in children and helps support local economies.  In Wisconsin, farm to school programs connect schools with locally and regionally grown and produced products.</a:t>
            </a:r>
          </a:p>
          <a:p>
            <a:endParaRPr lang="en-US" sz="1600" dirty="0">
              <a:latin typeface="Arial Rounded MT Bold"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029200"/>
            <a:ext cx="15970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876800"/>
            <a:ext cx="5791200" cy="1569660"/>
          </a:xfrm>
          <a:prstGeom prst="rect">
            <a:avLst/>
          </a:prstGeom>
          <a:noFill/>
          <a:ln w="19050">
            <a:solidFill>
              <a:srgbClr val="82A5D0"/>
            </a:solidFill>
            <a:prstDash val="sysDot"/>
          </a:ln>
        </p:spPr>
        <p:txBody>
          <a:bodyPr wrap="square" rtlCol="0">
            <a:spAutoFit/>
          </a:bodyPr>
          <a:lstStyle/>
          <a:p>
            <a:pPr algn="ctr"/>
            <a:r>
              <a:rPr lang="en-US" sz="3200" dirty="0" smtClean="0">
                <a:latin typeface="Constantia" pitchFamily="18" charset="0"/>
              </a:rPr>
              <a:t>In 2011, 72 </a:t>
            </a:r>
            <a:r>
              <a:rPr lang="en-US" sz="3200" dirty="0">
                <a:latin typeface="Constantia" pitchFamily="18" charset="0"/>
              </a:rPr>
              <a:t>WI </a:t>
            </a:r>
            <a:r>
              <a:rPr lang="en-US" sz="3200" dirty="0" smtClean="0">
                <a:latin typeface="Constantia" pitchFamily="18" charset="0"/>
              </a:rPr>
              <a:t>schools </a:t>
            </a:r>
            <a:r>
              <a:rPr lang="en-US" sz="3200" dirty="0" smtClean="0">
                <a:latin typeface="Constantia" pitchFamily="18" charset="0"/>
              </a:rPr>
              <a:t>and/or </a:t>
            </a:r>
            <a:r>
              <a:rPr lang="en-US" sz="3200" dirty="0" smtClean="0">
                <a:latin typeface="Constantia" pitchFamily="18" charset="0"/>
              </a:rPr>
              <a:t>districts </a:t>
            </a:r>
            <a:r>
              <a:rPr lang="en-US" sz="3200" dirty="0">
                <a:latin typeface="Constantia" pitchFamily="18" charset="0"/>
              </a:rPr>
              <a:t>actively engaged with F2S </a:t>
            </a:r>
            <a:r>
              <a:rPr lang="en-US" sz="3200" dirty="0" smtClean="0">
                <a:latin typeface="Constantia" pitchFamily="18" charset="0"/>
              </a:rPr>
              <a:t>!</a:t>
            </a:r>
            <a:endParaRPr lang="en-US" sz="3600" b="1" dirty="0" smtClean="0">
              <a:latin typeface="Constantia" pitchFamily="18" charset="0"/>
            </a:endParaRPr>
          </a:p>
        </p:txBody>
      </p:sp>
      <p:sp>
        <p:nvSpPr>
          <p:cNvPr id="6" name="Title 5"/>
          <p:cNvSpPr>
            <a:spLocks noGrp="1"/>
          </p:cNvSpPr>
          <p:nvPr>
            <p:ph type="title"/>
          </p:nvPr>
        </p:nvSpPr>
        <p:spPr>
          <a:xfrm>
            <a:off x="0" y="-3048"/>
            <a:ext cx="9144000" cy="1295400"/>
          </a:xfrm>
        </p:spPr>
        <p:txBody>
          <a:bodyPr>
            <a:normAutofit fontScale="90000"/>
          </a:bodyPr>
          <a:lstStyle/>
          <a:p>
            <a:r>
              <a:rPr lang="en-US" b="1" dirty="0" smtClean="0">
                <a:latin typeface="Arial Rounded MT Bold" pitchFamily="34" charset="0"/>
              </a:rPr>
              <a:t/>
            </a:r>
            <a:br>
              <a:rPr lang="en-US" b="1" dirty="0" smtClean="0">
                <a:latin typeface="Arial Rounded MT Bold" pitchFamily="34" charset="0"/>
              </a:rPr>
            </a:br>
            <a:r>
              <a:rPr lang="en-US" b="1" dirty="0" smtClean="0">
                <a:solidFill>
                  <a:srgbClr val="1B3F6B"/>
                </a:solidFill>
              </a:rPr>
              <a:t>Wisconsin </a:t>
            </a:r>
            <a:r>
              <a:rPr lang="en-US" b="1" dirty="0">
                <a:solidFill>
                  <a:srgbClr val="1B3F6B"/>
                </a:solidFill>
              </a:rPr>
              <a:t>Farm to </a:t>
            </a:r>
            <a:r>
              <a:rPr lang="en-US" b="1" dirty="0" smtClean="0">
                <a:solidFill>
                  <a:srgbClr val="1B3F6B"/>
                </a:solidFill>
              </a:rPr>
              <a:t>School (F2S)</a:t>
            </a:r>
            <a:r>
              <a:rPr lang="en-US" b="1" dirty="0">
                <a:latin typeface="Arial Rounded MT Bold" pitchFamily="34" charset="0"/>
              </a:rPr>
              <a:t/>
            </a:r>
            <a:br>
              <a:rPr lang="en-US" b="1" dirty="0">
                <a:latin typeface="Arial Rounded MT Bold" pitchFamily="34" charset="0"/>
              </a:rPr>
            </a:br>
            <a:endParaRPr lang="en-US" dirty="0"/>
          </a:p>
        </p:txBody>
      </p:sp>
    </p:spTree>
    <p:extLst>
      <p:ext uri="{BB962C8B-B14F-4D97-AF65-F5344CB8AC3E}">
        <p14:creationId xmlns:p14="http://schemas.microsoft.com/office/powerpoint/2010/main" val="1560302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flipH="1">
            <a:off x="1295400" y="1595735"/>
            <a:ext cx="28194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Farm tours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 y="3124200"/>
            <a:ext cx="4067175" cy="3048000"/>
          </a:xfrm>
          <a:prstGeom prst="rect">
            <a:avLst/>
          </a:prstGeom>
        </p:spPr>
      </p:pic>
      <p:sp>
        <p:nvSpPr>
          <p:cNvPr id="11" name="TextBox 10"/>
          <p:cNvSpPr txBox="1"/>
          <p:nvPr/>
        </p:nvSpPr>
        <p:spPr>
          <a:xfrm>
            <a:off x="609599" y="2570202"/>
            <a:ext cx="1852613"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Madison</a:t>
            </a:r>
            <a:endParaRPr lang="en-US" sz="2400" b="1" dirty="0">
              <a:latin typeface="Constantia"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733425"/>
            <a:ext cx="3600450" cy="26955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475" y="3733800"/>
            <a:ext cx="3914775" cy="2933700"/>
          </a:xfrm>
          <a:prstGeom prst="rect">
            <a:avLst/>
          </a:prstGeom>
        </p:spPr>
      </p:pic>
      <p:sp>
        <p:nvSpPr>
          <p:cNvPr id="14" name="TextBox 13"/>
          <p:cNvSpPr txBox="1"/>
          <p:nvPr/>
        </p:nvSpPr>
        <p:spPr>
          <a:xfrm>
            <a:off x="5562600" y="3348335"/>
            <a:ext cx="29718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Prairie Du </a:t>
            </a:r>
            <a:r>
              <a:rPr lang="en-US" sz="2400" b="1" dirty="0" err="1" smtClean="0">
                <a:latin typeface="Constantia" pitchFamily="18" charset="0"/>
              </a:rPr>
              <a:t>Chien</a:t>
            </a:r>
            <a:endParaRPr lang="en-US" sz="2400" b="1" dirty="0">
              <a:latin typeface="Constantia" pitchFamily="18" charset="0"/>
            </a:endParaRPr>
          </a:p>
        </p:txBody>
      </p:sp>
      <p:sp>
        <p:nvSpPr>
          <p:cNvPr id="9" name="TextBox 8"/>
          <p:cNvSpPr txBox="1"/>
          <p:nvPr/>
        </p:nvSpPr>
        <p:spPr>
          <a:xfrm>
            <a:off x="-2" y="-39707"/>
            <a:ext cx="5105401" cy="1015663"/>
          </a:xfrm>
          <a:prstGeom prst="rect">
            <a:avLst/>
          </a:prstGeom>
          <a:solidFill>
            <a:srgbClr val="82A5D0">
              <a:alpha val="76000"/>
            </a:srgbClr>
          </a:solidFill>
          <a:effectLst>
            <a:outerShdw blurRad="50800" dist="38100" dir="5400000" algn="t" rotWithShape="0">
              <a:prstClr val="black">
                <a:alpha val="40000"/>
              </a:prstClr>
            </a:outerShdw>
          </a:effectLst>
        </p:spPr>
        <p:txBody>
          <a:bodyPr wrap="square" rtlCol="0">
            <a:spAutoFit/>
          </a:bodyPr>
          <a:lstStyle/>
          <a:p>
            <a:pPr algn="ctr"/>
            <a:endParaRPr lang="en-US" sz="1200" b="1" dirty="0" smtClean="0">
              <a:solidFill>
                <a:schemeClr val="tx2"/>
              </a:solidFill>
              <a:latin typeface="Constantia" pitchFamily="18" charset="0"/>
            </a:endParaRPr>
          </a:p>
          <a:p>
            <a:pPr algn="ctr"/>
            <a:r>
              <a:rPr lang="en-US" sz="3600" b="1" dirty="0" smtClean="0">
                <a:solidFill>
                  <a:schemeClr val="tx2"/>
                </a:solidFill>
                <a:latin typeface="Constantia" pitchFamily="18" charset="0"/>
              </a:rPr>
              <a:t>Educational Activities</a:t>
            </a:r>
          </a:p>
          <a:p>
            <a:pPr algn="ctr"/>
            <a:endParaRPr lang="en-US" sz="1200" b="1" dirty="0">
              <a:solidFill>
                <a:schemeClr val="tx2"/>
              </a:solidFill>
              <a:latin typeface="Constantia" pitchFamily="18" charset="0"/>
            </a:endParaRPr>
          </a:p>
        </p:txBody>
      </p:sp>
    </p:spTree>
    <p:extLst>
      <p:ext uri="{BB962C8B-B14F-4D97-AF65-F5344CB8AC3E}">
        <p14:creationId xmlns:p14="http://schemas.microsoft.com/office/powerpoint/2010/main" val="341542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flipH="1">
            <a:off x="5548884" y="1976735"/>
            <a:ext cx="28194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Field Trips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76475"/>
            <a:ext cx="4581525" cy="3438525"/>
          </a:xfrm>
          <a:prstGeom prst="rect">
            <a:avLst/>
          </a:prstGeom>
        </p:spPr>
      </p:pic>
      <p:sp>
        <p:nvSpPr>
          <p:cNvPr id="7" name="TextBox 6"/>
          <p:cNvSpPr txBox="1"/>
          <p:nvPr/>
        </p:nvSpPr>
        <p:spPr>
          <a:xfrm>
            <a:off x="1219200" y="2129135"/>
            <a:ext cx="2819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Barron County</a:t>
            </a:r>
            <a:endParaRPr lang="en-US" sz="2400" b="1" dirty="0">
              <a:latin typeface="Constantia"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390900"/>
            <a:ext cx="4114800" cy="3086100"/>
          </a:xfrm>
          <a:prstGeom prst="rect">
            <a:avLst/>
          </a:prstGeom>
        </p:spPr>
      </p:pic>
      <p:sp>
        <p:nvSpPr>
          <p:cNvPr id="9" name="TextBox 8"/>
          <p:cNvSpPr txBox="1"/>
          <p:nvPr/>
        </p:nvSpPr>
        <p:spPr>
          <a:xfrm>
            <a:off x="5562600" y="3043535"/>
            <a:ext cx="28956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Monona Grove</a:t>
            </a:r>
            <a:endParaRPr lang="en-US" sz="2400" b="1" dirty="0">
              <a:latin typeface="Constantia" pitchFamily="18" charset="0"/>
            </a:endParaRPr>
          </a:p>
        </p:txBody>
      </p:sp>
      <p:sp>
        <p:nvSpPr>
          <p:cNvPr id="6" name="Title 5"/>
          <p:cNvSpPr>
            <a:spLocks noGrp="1"/>
          </p:cNvSpPr>
          <p:nvPr>
            <p:ph type="title"/>
          </p:nvPr>
        </p:nvSpPr>
        <p:spPr/>
        <p:txBody>
          <a:bodyPr/>
          <a:lstStyle/>
          <a:p>
            <a:r>
              <a:rPr lang="en-US" b="1" dirty="0" smtClean="0">
                <a:solidFill>
                  <a:schemeClr val="tx2"/>
                </a:solidFill>
              </a:rPr>
              <a:t>Educational Activities</a:t>
            </a:r>
            <a:endParaRPr lang="en-US" b="1" dirty="0">
              <a:solidFill>
                <a:schemeClr val="tx2"/>
              </a:solidFill>
            </a:endParaRPr>
          </a:p>
        </p:txBody>
      </p:sp>
    </p:spTree>
    <p:extLst>
      <p:ext uri="{BB962C8B-B14F-4D97-AF65-F5344CB8AC3E}">
        <p14:creationId xmlns:p14="http://schemas.microsoft.com/office/powerpoint/2010/main" val="2730128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457200" y="2205335"/>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Chef/farmer visits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311" y="5486400"/>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886200"/>
            <a:ext cx="4191000" cy="2805545"/>
          </a:xfrm>
          <a:prstGeom prst="rect">
            <a:avLst/>
          </a:prstGeom>
        </p:spPr>
      </p:pic>
      <p:sp>
        <p:nvSpPr>
          <p:cNvPr id="6" name="Rectangle 5"/>
          <p:cNvSpPr/>
          <p:nvPr/>
        </p:nvSpPr>
        <p:spPr>
          <a:xfrm>
            <a:off x="457200" y="3609201"/>
            <a:ext cx="2057400" cy="461665"/>
          </a:xfrm>
          <a:prstGeom prst="rect">
            <a:avLst/>
          </a:prstGeom>
          <a:solidFill>
            <a:srgbClr val="BCD3EE"/>
          </a:solidFill>
        </p:spPr>
        <p:txBody>
          <a:bodyPr wrap="square">
            <a:spAutoFit/>
          </a:bodyPr>
          <a:lstStyle/>
          <a:p>
            <a:pPr lvl="0" algn="ctr"/>
            <a:r>
              <a:rPr lang="en-US" sz="2400" b="1" dirty="0" smtClean="0">
                <a:solidFill>
                  <a:prstClr val="black"/>
                </a:solidFill>
                <a:latin typeface="Constantia" pitchFamily="18" charset="0"/>
              </a:rPr>
              <a:t>Washburn</a:t>
            </a:r>
            <a:endParaRPr lang="en-US" sz="2400" b="1" dirty="0">
              <a:solidFill>
                <a:prstClr val="black"/>
              </a:solidFill>
              <a:latin typeface="Constantia"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709397"/>
            <a:ext cx="4038600" cy="2938803"/>
          </a:xfrm>
          <a:prstGeom prst="rect">
            <a:avLst/>
          </a:prstGeom>
        </p:spPr>
      </p:pic>
      <p:sp>
        <p:nvSpPr>
          <p:cNvPr id="8" name="TextBox 7"/>
          <p:cNvSpPr txBox="1"/>
          <p:nvPr/>
        </p:nvSpPr>
        <p:spPr>
          <a:xfrm>
            <a:off x="6934200" y="4246602"/>
            <a:ext cx="1676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Spooner</a:t>
            </a:r>
            <a:endParaRPr lang="en-US" sz="2400" b="1" dirty="0">
              <a:latin typeface="Constantia" pitchFamily="18" charset="0"/>
            </a:endParaRPr>
          </a:p>
        </p:txBody>
      </p:sp>
      <p:sp>
        <p:nvSpPr>
          <p:cNvPr id="12" name="Title 5"/>
          <p:cNvSpPr>
            <a:spLocks noGrp="1"/>
          </p:cNvSpPr>
          <p:nvPr>
            <p:ph type="title"/>
          </p:nvPr>
        </p:nvSpPr>
        <p:spPr/>
        <p:txBody>
          <a:bodyPr/>
          <a:lstStyle/>
          <a:p>
            <a:r>
              <a:rPr lang="en-US" b="1" dirty="0" smtClean="0">
                <a:solidFill>
                  <a:schemeClr val="tx2"/>
                </a:solidFill>
              </a:rPr>
              <a:t>Educational Activities</a:t>
            </a:r>
            <a:endParaRPr lang="en-US" b="1" dirty="0">
              <a:solidFill>
                <a:schemeClr val="tx2"/>
              </a:solidFill>
            </a:endParaRPr>
          </a:p>
        </p:txBody>
      </p:sp>
    </p:spTree>
    <p:extLst>
      <p:ext uri="{BB962C8B-B14F-4D97-AF65-F5344CB8AC3E}">
        <p14:creationId xmlns:p14="http://schemas.microsoft.com/office/powerpoint/2010/main" val="3493959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457200" y="1752600"/>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School gardens</a:t>
            </a:r>
          </a:p>
        </p:txBody>
      </p:sp>
      <p:sp>
        <p:nvSpPr>
          <p:cNvPr id="10" name="TextBox 9"/>
          <p:cNvSpPr txBox="1"/>
          <p:nvPr/>
        </p:nvSpPr>
        <p:spPr>
          <a:xfrm flipH="1">
            <a:off x="4782704" y="1752600"/>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Greenhouses</a:t>
            </a:r>
          </a:p>
        </p:txBody>
      </p:sp>
      <p:pic>
        <p:nvPicPr>
          <p:cNvPr id="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50154" y="3229142"/>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150" y="3086100"/>
            <a:ext cx="4133850" cy="3104748"/>
          </a:xfrm>
          <a:prstGeom prst="rect">
            <a:avLst/>
          </a:prstGeom>
        </p:spPr>
      </p:pic>
      <p:sp>
        <p:nvSpPr>
          <p:cNvPr id="11" name="TextBox 10"/>
          <p:cNvSpPr txBox="1"/>
          <p:nvPr/>
        </p:nvSpPr>
        <p:spPr>
          <a:xfrm>
            <a:off x="2209800" y="2677620"/>
            <a:ext cx="19050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Madison</a:t>
            </a:r>
            <a:endParaRPr lang="en-US" sz="2400" b="1" dirty="0">
              <a:latin typeface="Constantia" pitchFamily="18" charset="0"/>
            </a:endParaRPr>
          </a:p>
        </p:txBody>
      </p:sp>
      <p:sp>
        <p:nvSpPr>
          <p:cNvPr id="12" name="Title 5"/>
          <p:cNvSpPr>
            <a:spLocks noGrp="1"/>
          </p:cNvSpPr>
          <p:nvPr>
            <p:ph type="title"/>
          </p:nvPr>
        </p:nvSpPr>
        <p:spPr/>
        <p:txBody>
          <a:bodyPr/>
          <a:lstStyle/>
          <a:p>
            <a:r>
              <a:rPr lang="en-US" b="1" dirty="0" smtClean="0">
                <a:solidFill>
                  <a:schemeClr val="tx2"/>
                </a:solidFill>
              </a:rPr>
              <a:t>Educational Activities</a:t>
            </a:r>
            <a:endParaRPr lang="en-US" b="1" dirty="0">
              <a:solidFill>
                <a:schemeClr val="tx2"/>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311" y="5486400"/>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07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950154" y="3229142"/>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flipH="1">
            <a:off x="533400" y="1976735"/>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Cooking contests</a:t>
            </a:r>
          </a:p>
        </p:txBody>
      </p:sp>
      <p:sp>
        <p:nvSpPr>
          <p:cNvPr id="10" name="TextBox 9"/>
          <p:cNvSpPr txBox="1"/>
          <p:nvPr/>
        </p:nvSpPr>
        <p:spPr>
          <a:xfrm flipH="1">
            <a:off x="4419600" y="1976735"/>
            <a:ext cx="3918639"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Composting/recycling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124200"/>
            <a:ext cx="4572000" cy="3429000"/>
          </a:xfrm>
          <a:prstGeom prst="rect">
            <a:avLst/>
          </a:prstGeom>
        </p:spPr>
      </p:pic>
      <p:sp>
        <p:nvSpPr>
          <p:cNvPr id="8" name="TextBox 7"/>
          <p:cNvSpPr txBox="1"/>
          <p:nvPr/>
        </p:nvSpPr>
        <p:spPr>
          <a:xfrm>
            <a:off x="1828800" y="2798802"/>
            <a:ext cx="1676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Viroqua</a:t>
            </a:r>
            <a:endParaRPr lang="en-US" sz="2400" b="1" dirty="0">
              <a:latin typeface="Constantia" pitchFamily="18" charset="0"/>
            </a:endParaRPr>
          </a:p>
        </p:txBody>
      </p:sp>
      <p:sp>
        <p:nvSpPr>
          <p:cNvPr id="11" name="Title 5"/>
          <p:cNvSpPr>
            <a:spLocks noGrp="1"/>
          </p:cNvSpPr>
          <p:nvPr>
            <p:ph type="title"/>
          </p:nvPr>
        </p:nvSpPr>
        <p:spPr/>
        <p:txBody>
          <a:bodyPr/>
          <a:lstStyle/>
          <a:p>
            <a:r>
              <a:rPr lang="en-US" b="1" dirty="0" smtClean="0">
                <a:solidFill>
                  <a:schemeClr val="tx2"/>
                </a:solidFill>
              </a:rPr>
              <a:t>Educational Activities</a:t>
            </a:r>
            <a:endParaRPr lang="en-US" b="1" dirty="0">
              <a:solidFill>
                <a:schemeClr val="tx2"/>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311" y="5486400"/>
            <a:ext cx="1243692" cy="12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237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flipH="1">
            <a:off x="609600" y="1671935"/>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Harvest of the month</a:t>
            </a:r>
          </a:p>
        </p:txBody>
      </p:sp>
      <p:sp>
        <p:nvSpPr>
          <p:cNvPr id="12" name="TextBox 11"/>
          <p:cNvSpPr txBox="1"/>
          <p:nvPr/>
        </p:nvSpPr>
        <p:spPr>
          <a:xfrm flipH="1">
            <a:off x="984122" y="2205335"/>
            <a:ext cx="3816478"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CSA, farmers’ markets</a:t>
            </a:r>
          </a:p>
        </p:txBody>
      </p:sp>
      <p:sp>
        <p:nvSpPr>
          <p:cNvPr id="13" name="TextBox 12"/>
          <p:cNvSpPr txBox="1"/>
          <p:nvPr/>
        </p:nvSpPr>
        <p:spPr>
          <a:xfrm flipH="1">
            <a:off x="1219200" y="2738735"/>
            <a:ext cx="3657600" cy="461665"/>
          </a:xfrm>
          <a:prstGeom prst="rect">
            <a:avLst/>
          </a:prstGeom>
          <a:noFill/>
        </p:spPr>
        <p:txBody>
          <a:bodyPr wrap="square" rtlCol="0">
            <a:spAutoFit/>
          </a:bodyPr>
          <a:lstStyle/>
          <a:p>
            <a:pPr marL="342900" indent="-342900" algn="ctr">
              <a:buFont typeface="Wingdings" pitchFamily="2" charset="2"/>
              <a:buChar char="Ø"/>
            </a:pPr>
            <a:r>
              <a:rPr lang="en-US" sz="2400" dirty="0" smtClean="0">
                <a:latin typeface="Constantia" pitchFamily="18" charset="0"/>
              </a:rPr>
              <a:t>Visual Displays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06" y="3429000"/>
            <a:ext cx="3782994" cy="276192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631" y="2828991"/>
            <a:ext cx="2831578" cy="3290978"/>
          </a:xfrm>
          <a:prstGeom prst="rect">
            <a:avLst/>
          </a:prstGeom>
        </p:spPr>
      </p:pic>
      <p:sp>
        <p:nvSpPr>
          <p:cNvPr id="8" name="TextBox 7"/>
          <p:cNvSpPr txBox="1"/>
          <p:nvPr/>
        </p:nvSpPr>
        <p:spPr>
          <a:xfrm>
            <a:off x="3793237" y="6051842"/>
            <a:ext cx="2683763" cy="461665"/>
          </a:xfrm>
          <a:prstGeom prst="rect">
            <a:avLst/>
          </a:prstGeom>
          <a:solidFill>
            <a:srgbClr val="BCD3EE"/>
          </a:solidFill>
        </p:spPr>
        <p:txBody>
          <a:bodyPr wrap="square" rtlCol="0">
            <a:spAutoFit/>
          </a:bodyPr>
          <a:lstStyle/>
          <a:p>
            <a:pPr algn="ctr"/>
            <a:r>
              <a:rPr lang="en-US" sz="2400" b="1" dirty="0" smtClean="0">
                <a:latin typeface="Constantia" pitchFamily="18" charset="0"/>
              </a:rPr>
              <a:t>New Richmond</a:t>
            </a:r>
            <a:endParaRPr lang="en-US" sz="2400" b="1" dirty="0">
              <a:latin typeface="Constantia" pitchFamily="18" charset="0"/>
            </a:endParaRPr>
          </a:p>
        </p:txBody>
      </p:sp>
      <p:sp>
        <p:nvSpPr>
          <p:cNvPr id="14" name="Title 5"/>
          <p:cNvSpPr>
            <a:spLocks noGrp="1"/>
          </p:cNvSpPr>
          <p:nvPr>
            <p:ph type="title"/>
          </p:nvPr>
        </p:nvSpPr>
        <p:spPr/>
        <p:txBody>
          <a:bodyPr/>
          <a:lstStyle/>
          <a:p>
            <a:r>
              <a:rPr lang="en-US" b="1" dirty="0" smtClean="0">
                <a:solidFill>
                  <a:schemeClr val="tx2"/>
                </a:solidFill>
              </a:rPr>
              <a:t>Educational Activities</a:t>
            </a:r>
            <a:endParaRPr lang="en-US" b="1" dirty="0">
              <a:solidFill>
                <a:schemeClr val="tx2"/>
              </a:solidFill>
            </a:endParaRPr>
          </a:p>
        </p:txBody>
      </p:sp>
    </p:spTree>
    <p:extLst>
      <p:ext uri="{BB962C8B-B14F-4D97-AF65-F5344CB8AC3E}">
        <p14:creationId xmlns:p14="http://schemas.microsoft.com/office/powerpoint/2010/main" val="507760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87" y="1295400"/>
            <a:ext cx="9040813" cy="5078313"/>
          </a:xfrm>
          <a:prstGeom prst="rect">
            <a:avLst/>
          </a:prstGeom>
          <a:noFill/>
        </p:spPr>
        <p:txBody>
          <a:bodyPr wrap="square" rtlCol="0">
            <a:spAutoFit/>
          </a:bodyPr>
          <a:lstStyle/>
          <a:p>
            <a:pPr algn="ctr"/>
            <a:endParaRPr lang="en-US" sz="1200" b="1" dirty="0" smtClean="0">
              <a:latin typeface="Constantia" pitchFamily="18" charset="0"/>
            </a:endParaRPr>
          </a:p>
          <a:p>
            <a:pPr marL="457200" indent="-457200">
              <a:buFont typeface="Wingdings" pitchFamily="2" charset="2"/>
              <a:buChar char="Ø"/>
            </a:pPr>
            <a:r>
              <a:rPr lang="en-US" sz="2200" dirty="0" smtClean="0">
                <a:latin typeface="Constantia" pitchFamily="18" charset="0"/>
              </a:rPr>
              <a:t>UW Center for Integrated Agricultural Systems</a:t>
            </a:r>
            <a:br>
              <a:rPr lang="en-US" sz="2200" dirty="0" smtClean="0">
                <a:latin typeface="Constantia" pitchFamily="18" charset="0"/>
              </a:rPr>
            </a:br>
            <a:r>
              <a:rPr lang="en-US" dirty="0" smtClean="0">
                <a:latin typeface="Constantia" pitchFamily="18" charset="0"/>
                <a:hlinkClick r:id="rId3"/>
              </a:rPr>
              <a:t>http</a:t>
            </a:r>
            <a:r>
              <a:rPr lang="en-US" dirty="0">
                <a:latin typeface="Constantia" pitchFamily="18" charset="0"/>
                <a:hlinkClick r:id="rId3"/>
              </a:rPr>
              <a:t>://www.cias.wisc.edu/toolkits/</a:t>
            </a:r>
            <a:br>
              <a:rPr lang="en-US" dirty="0">
                <a:latin typeface="Constantia" pitchFamily="18" charset="0"/>
                <a:hlinkClick r:id="rId3"/>
              </a:rPr>
            </a:br>
            <a:r>
              <a:rPr lang="en-US" dirty="0">
                <a:latin typeface="Constantia" pitchFamily="18" charset="0"/>
                <a:hlinkClick r:id="rId3"/>
              </a:rPr>
              <a:t>http://www.cias.wisc.edu/category/farm-to-fork/farm-to-school</a:t>
            </a:r>
            <a:r>
              <a:rPr lang="en-US" dirty="0" smtClean="0">
                <a:latin typeface="Constantia" pitchFamily="18" charset="0"/>
                <a:hlinkClick r:id="rId3"/>
              </a:rPr>
              <a:t>/</a:t>
            </a:r>
            <a:endParaRPr lang="en-US" dirty="0" smtClean="0">
              <a:latin typeface="Constantia" pitchFamily="18" charset="0"/>
            </a:endParaRPr>
          </a:p>
          <a:p>
            <a:pPr algn="ctr"/>
            <a:endParaRPr lang="en-US" sz="1400" dirty="0">
              <a:latin typeface="Constantia" pitchFamily="18" charset="0"/>
            </a:endParaRPr>
          </a:p>
          <a:p>
            <a:pPr marL="457200" indent="-457200">
              <a:buFont typeface="Wingdings" pitchFamily="2" charset="2"/>
              <a:buChar char="Ø"/>
            </a:pPr>
            <a:r>
              <a:rPr lang="en-US" sz="2200" dirty="0" smtClean="0">
                <a:latin typeface="Constantia" pitchFamily="18" charset="0"/>
              </a:rPr>
              <a:t>Health in Practice</a:t>
            </a:r>
            <a:r>
              <a:rPr lang="en-US" sz="2000" dirty="0" smtClean="0">
                <a:latin typeface="Constantia" pitchFamily="18" charset="0"/>
              </a:rPr>
              <a:t/>
            </a:r>
            <a:br>
              <a:rPr lang="en-US" sz="2000" dirty="0" smtClean="0">
                <a:latin typeface="Constantia" pitchFamily="18" charset="0"/>
              </a:rPr>
            </a:br>
            <a:r>
              <a:rPr lang="en-US" dirty="0">
                <a:latin typeface="Constantia" pitchFamily="18" charset="0"/>
                <a:hlinkClick r:id="rId4"/>
              </a:rPr>
              <a:t>http://</a:t>
            </a:r>
            <a:r>
              <a:rPr lang="en-US" dirty="0" smtClean="0">
                <a:latin typeface="Constantia" pitchFamily="18" charset="0"/>
                <a:hlinkClick r:id="rId4"/>
              </a:rPr>
              <a:t>www.healthinpractice.org/obesity-prevention/farm-to-school</a:t>
            </a:r>
            <a:r>
              <a:rPr lang="en-US" dirty="0" smtClean="0">
                <a:latin typeface="Constantia" pitchFamily="18" charset="0"/>
              </a:rPr>
              <a:t/>
            </a:r>
            <a:br>
              <a:rPr lang="en-US" dirty="0" smtClean="0">
                <a:latin typeface="Constantia" pitchFamily="18" charset="0"/>
              </a:rPr>
            </a:br>
            <a:endParaRPr lang="en-US" sz="1400" dirty="0" smtClean="0">
              <a:latin typeface="Constantia" pitchFamily="18" charset="0"/>
            </a:endParaRPr>
          </a:p>
          <a:p>
            <a:pPr marL="457200" indent="-457200">
              <a:buFont typeface="Wingdings" pitchFamily="2" charset="2"/>
              <a:buChar char="Ø"/>
            </a:pPr>
            <a:r>
              <a:rPr lang="en-US" sz="2200" dirty="0">
                <a:latin typeface="Constantia" pitchFamily="18" charset="0"/>
              </a:rPr>
              <a:t>Make Farm to School Happen </a:t>
            </a:r>
            <a:r>
              <a:rPr lang="en-US" dirty="0">
                <a:latin typeface="Constantia" pitchFamily="18" charset="0"/>
                <a:hlinkClick r:id="rId5"/>
              </a:rPr>
              <a:t>http://makefarm2schoolhappen.org/</a:t>
            </a:r>
            <a:endParaRPr lang="en-US" dirty="0">
              <a:latin typeface="Constantia" pitchFamily="18" charset="0"/>
            </a:endParaRPr>
          </a:p>
          <a:p>
            <a:pPr algn="ctr"/>
            <a:endParaRPr lang="en-US" sz="1400" dirty="0">
              <a:latin typeface="Constantia" pitchFamily="18" charset="0"/>
            </a:endParaRPr>
          </a:p>
          <a:p>
            <a:pPr marL="457200" indent="-457200">
              <a:buFont typeface="Wingdings" pitchFamily="2" charset="2"/>
              <a:buChar char="Ø"/>
            </a:pPr>
            <a:r>
              <a:rPr lang="en-US" sz="2200" dirty="0" smtClean="0">
                <a:latin typeface="Constantia" pitchFamily="18" charset="0"/>
              </a:rPr>
              <a:t>Team Nutrition (DPI)   </a:t>
            </a:r>
            <a:r>
              <a:rPr lang="en-US" dirty="0" smtClean="0">
                <a:latin typeface="Constantia" pitchFamily="18" charset="0"/>
                <a:hlinkClick r:id="rId6"/>
              </a:rPr>
              <a:t>http://fns.dpi.wi.gov/fns_f2s</a:t>
            </a:r>
            <a:endParaRPr lang="en-US" dirty="0" smtClean="0">
              <a:latin typeface="Constantia" pitchFamily="18" charset="0"/>
            </a:endParaRPr>
          </a:p>
          <a:p>
            <a:pPr marL="457200" indent="-457200">
              <a:buFont typeface="Wingdings" pitchFamily="2" charset="2"/>
              <a:buChar char="Ø"/>
            </a:pPr>
            <a:endParaRPr lang="en-US" sz="1400" dirty="0" smtClean="0">
              <a:latin typeface="Constantia" pitchFamily="18" charset="0"/>
            </a:endParaRPr>
          </a:p>
          <a:p>
            <a:pPr marL="457200" indent="-457200">
              <a:buFont typeface="Wingdings" pitchFamily="2" charset="2"/>
              <a:buChar char="Ø"/>
            </a:pPr>
            <a:r>
              <a:rPr lang="en-US" sz="2200" dirty="0" smtClean="0">
                <a:latin typeface="Constantia" pitchFamily="18" charset="0"/>
              </a:rPr>
              <a:t>AmeriCorps (DATCP)</a:t>
            </a:r>
            <a:r>
              <a:rPr lang="en-US" sz="2400" dirty="0" smtClean="0">
                <a:latin typeface="Constantia" pitchFamily="18" charset="0"/>
              </a:rPr>
              <a:t/>
            </a:r>
            <a:br>
              <a:rPr lang="en-US" sz="2400" dirty="0" smtClean="0">
                <a:latin typeface="Constantia" pitchFamily="18" charset="0"/>
              </a:rPr>
            </a:br>
            <a:r>
              <a:rPr lang="en-US" dirty="0">
                <a:latin typeface="Constantia" pitchFamily="18" charset="0"/>
                <a:hlinkClick r:id="rId7"/>
              </a:rPr>
              <a:t>http://</a:t>
            </a:r>
            <a:r>
              <a:rPr lang="en-US" dirty="0" smtClean="0">
                <a:latin typeface="Constantia" pitchFamily="18" charset="0"/>
                <a:hlinkClick r:id="rId7"/>
              </a:rPr>
              <a:t>datcp.wi.gov/Business/Buy_Local_Buy_Wisconsin/Farm_to_School_Program</a:t>
            </a:r>
            <a:endParaRPr lang="en-US" dirty="0" smtClean="0">
              <a:latin typeface="Constantia" pitchFamily="18" charset="0"/>
            </a:endParaRPr>
          </a:p>
          <a:p>
            <a:pPr marL="457200" indent="-457200">
              <a:buFont typeface="Wingdings" pitchFamily="2" charset="2"/>
              <a:buChar char="Ø"/>
            </a:pPr>
            <a:endParaRPr lang="en-US" sz="1400" dirty="0" smtClean="0">
              <a:latin typeface="Constantia" pitchFamily="18" charset="0"/>
            </a:endParaRPr>
          </a:p>
          <a:p>
            <a:pPr marL="342900" indent="-342900">
              <a:buFont typeface="Wingdings" pitchFamily="2" charset="2"/>
              <a:buChar char="Ø"/>
            </a:pPr>
            <a:r>
              <a:rPr lang="en-US" sz="2200" dirty="0" smtClean="0">
                <a:latin typeface="Constantia" pitchFamily="18" charset="0"/>
              </a:rPr>
              <a:t> National Farm to </a:t>
            </a:r>
            <a:r>
              <a:rPr lang="en-US" sz="2200" dirty="0">
                <a:latin typeface="Constantia" pitchFamily="18" charset="0"/>
              </a:rPr>
              <a:t>School Network</a:t>
            </a:r>
            <a:r>
              <a:rPr lang="en-US" sz="2400" dirty="0">
                <a:latin typeface="Constantia" pitchFamily="18" charset="0"/>
              </a:rPr>
              <a:t> </a:t>
            </a:r>
            <a:r>
              <a:rPr lang="en-US" dirty="0">
                <a:latin typeface="Constantia" pitchFamily="18" charset="0"/>
                <a:hlinkClick r:id="rId8"/>
              </a:rPr>
              <a:t>http://www.farmtoschool.org</a:t>
            </a:r>
            <a:r>
              <a:rPr lang="en-US" dirty="0" smtClean="0">
                <a:latin typeface="Constantia" pitchFamily="18" charset="0"/>
                <a:hlinkClick r:id="rId8"/>
              </a:rPr>
              <a:t>/</a:t>
            </a:r>
            <a:endParaRPr lang="en-US" dirty="0" smtClean="0">
              <a:latin typeface="Constantia" pitchFamily="18" charset="0"/>
            </a:endParaRPr>
          </a:p>
          <a:p>
            <a:pPr marL="342900" indent="-342900">
              <a:buFont typeface="Wingdings" pitchFamily="2" charset="2"/>
              <a:buChar char="Ø"/>
            </a:pPr>
            <a:endParaRPr lang="en-US" sz="1400" dirty="0" smtClean="0">
              <a:latin typeface="Constantia" pitchFamily="18" charset="0"/>
            </a:endParaRPr>
          </a:p>
          <a:p>
            <a:pPr marL="342900" indent="-342900">
              <a:buFont typeface="Wingdings" pitchFamily="2" charset="2"/>
              <a:buChar char="Ø"/>
            </a:pPr>
            <a:r>
              <a:rPr lang="en-US" sz="2200" dirty="0" smtClean="0">
                <a:latin typeface="Constantia" pitchFamily="18" charset="0"/>
              </a:rPr>
              <a:t> USDA Farm to School Program </a:t>
            </a:r>
            <a:r>
              <a:rPr lang="en-US" dirty="0" smtClean="0">
                <a:latin typeface="Constantia" pitchFamily="18" charset="0"/>
                <a:hlinkClick r:id="rId9"/>
              </a:rPr>
              <a:t>http</a:t>
            </a:r>
            <a:r>
              <a:rPr lang="en-US" dirty="0">
                <a:latin typeface="Constantia" pitchFamily="18" charset="0"/>
                <a:hlinkClick r:id="rId9"/>
              </a:rPr>
              <a:t>://www.fns.usda.gov/cnd/f2s</a:t>
            </a:r>
            <a:r>
              <a:rPr lang="en-US" dirty="0" smtClean="0">
                <a:latin typeface="Constantia" pitchFamily="18" charset="0"/>
                <a:hlinkClick r:id="rId9"/>
              </a:rPr>
              <a:t>/</a:t>
            </a:r>
            <a:endParaRPr lang="en-US" dirty="0">
              <a:latin typeface="Constantia" pitchFamily="18" charset="0"/>
            </a:endParaRPr>
          </a:p>
        </p:txBody>
      </p:sp>
      <p:pic>
        <p:nvPicPr>
          <p:cNvPr id="1024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6392" y="5623593"/>
            <a:ext cx="1105208" cy="1127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0"/>
            <a:ext cx="9144000" cy="1295400"/>
          </a:xfrm>
        </p:spPr>
        <p:txBody>
          <a:bodyPr>
            <a:normAutofit fontScale="90000"/>
          </a:bodyPr>
          <a:lstStyle/>
          <a:p>
            <a:r>
              <a:rPr lang="en-US" b="1" dirty="0" smtClean="0"/>
              <a:t/>
            </a:r>
            <a:br>
              <a:rPr lang="en-US" b="1" dirty="0" smtClean="0"/>
            </a:br>
            <a:r>
              <a:rPr lang="en-US" b="1" dirty="0" smtClean="0">
                <a:solidFill>
                  <a:schemeClr val="tx2"/>
                </a:solidFill>
              </a:rPr>
              <a:t>WI </a:t>
            </a:r>
            <a:r>
              <a:rPr lang="en-US" b="1" dirty="0">
                <a:solidFill>
                  <a:schemeClr val="tx2"/>
                </a:solidFill>
              </a:rPr>
              <a:t>Farm to School Program Support</a:t>
            </a:r>
            <a:r>
              <a:rPr lang="en-US" b="1" dirty="0">
                <a:latin typeface="Arial Rounded MT Bold" pitchFamily="34" charset="0"/>
              </a:rPr>
              <a:t/>
            </a:r>
            <a:br>
              <a:rPr lang="en-US" b="1" dirty="0">
                <a:latin typeface="Arial Rounded MT Bold" pitchFamily="34" charset="0"/>
              </a:rPr>
            </a:br>
            <a:endParaRPr lang="en-US" dirty="0"/>
          </a:p>
        </p:txBody>
      </p:sp>
    </p:spTree>
    <p:extLst>
      <p:ext uri="{BB962C8B-B14F-4D97-AF65-F5344CB8AC3E}">
        <p14:creationId xmlns:p14="http://schemas.microsoft.com/office/powerpoint/2010/main" val="4287308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76200"/>
            <a:ext cx="9372600" cy="7007460"/>
          </a:xfrm>
        </p:spPr>
      </p:pic>
    </p:spTree>
    <p:extLst>
      <p:ext uri="{BB962C8B-B14F-4D97-AF65-F5344CB8AC3E}">
        <p14:creationId xmlns:p14="http://schemas.microsoft.com/office/powerpoint/2010/main" val="66755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1886" y="1524000"/>
            <a:ext cx="8382000" cy="1754326"/>
          </a:xfrm>
          <a:prstGeom prst="rect">
            <a:avLst/>
          </a:prstGeom>
          <a:noFill/>
        </p:spPr>
        <p:txBody>
          <a:bodyPr wrap="square" rtlCol="0">
            <a:spAutoFit/>
          </a:bodyPr>
          <a:lstStyle/>
          <a:p>
            <a:pPr indent="-342900">
              <a:lnSpc>
                <a:spcPct val="125000"/>
              </a:lnSpc>
              <a:buFont typeface="Wingdings" pitchFamily="2" charset="2"/>
              <a:buChar char="Ø"/>
            </a:pPr>
            <a:r>
              <a:rPr lang="en-US" sz="2400" dirty="0" smtClean="0">
                <a:latin typeface="Constantia" pitchFamily="18" charset="0"/>
              </a:rPr>
              <a:t>Promote children’s health by providing fresh, and minimally processed foods in schools to support the development of healthy eating habits</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25" y="3181350"/>
            <a:ext cx="3838575" cy="3295650"/>
          </a:xfrm>
          <a:prstGeom prst="rect">
            <a:avLst/>
          </a:prstGeom>
        </p:spPr>
      </p:pic>
      <p:sp>
        <p:nvSpPr>
          <p:cNvPr id="10" name="TextBox 9"/>
          <p:cNvSpPr txBox="1"/>
          <p:nvPr/>
        </p:nvSpPr>
        <p:spPr>
          <a:xfrm>
            <a:off x="5638800" y="3657600"/>
            <a:ext cx="16002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Madison</a:t>
            </a:r>
            <a:endParaRPr lang="en-US" sz="2400" b="1" dirty="0">
              <a:latin typeface="Constantia" pitchFamily="18" charset="0"/>
            </a:endParaRPr>
          </a:p>
        </p:txBody>
      </p:sp>
      <p:sp>
        <p:nvSpPr>
          <p:cNvPr id="6" name="Title 5"/>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Goals </a:t>
            </a:r>
            <a:r>
              <a:rPr lang="en-US" b="1" dirty="0">
                <a:solidFill>
                  <a:schemeClr val="tx2"/>
                </a:solidFill>
              </a:rPr>
              <a:t>of Wisconsin Farm to School</a:t>
            </a:r>
            <a:br>
              <a:rPr lang="en-US" b="1"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7954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Goals </a:t>
            </a:r>
            <a:r>
              <a:rPr lang="en-US" b="1" dirty="0">
                <a:solidFill>
                  <a:schemeClr val="tx2"/>
                </a:solidFill>
              </a:rPr>
              <a:t>of Wisconsin Farm to School</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p:txBody>
          <a:bodyPr>
            <a:normAutofit/>
          </a:bodyPr>
          <a:lstStyle/>
          <a:p>
            <a:pPr marL="0">
              <a:lnSpc>
                <a:spcPct val="125000"/>
              </a:lnSpc>
              <a:spcBef>
                <a:spcPts val="0"/>
              </a:spcBef>
              <a:buFont typeface="Wingdings" pitchFamily="2" charset="2"/>
              <a:buChar char="Ø"/>
            </a:pPr>
            <a:r>
              <a:rPr lang="en-US" sz="2400" dirty="0">
                <a:latin typeface="Constantia" pitchFamily="18" charset="0"/>
              </a:rPr>
              <a:t>Strengthen children’s and communities’ knowledge </a:t>
            </a:r>
            <a:r>
              <a:rPr lang="en-US" sz="2400" dirty="0" smtClean="0">
                <a:latin typeface="Constantia" pitchFamily="18" charset="0"/>
              </a:rPr>
              <a:t>about </a:t>
            </a:r>
            <a:r>
              <a:rPr lang="en-US" sz="2400" dirty="0">
                <a:latin typeface="Constantia" pitchFamily="18" charset="0"/>
              </a:rPr>
              <a:t>and attitudes toward agriculture, food, </a:t>
            </a:r>
            <a:r>
              <a:rPr lang="en-US" sz="2400" dirty="0" smtClean="0">
                <a:latin typeface="Constantia" pitchFamily="18" charset="0"/>
              </a:rPr>
              <a:t>nutrition </a:t>
            </a:r>
            <a:r>
              <a:rPr lang="en-US" sz="2400" dirty="0">
                <a:latin typeface="Constantia" pitchFamily="18" charset="0"/>
              </a:rPr>
              <a:t>and the </a:t>
            </a:r>
            <a:r>
              <a:rPr lang="en-US" sz="2400" dirty="0" smtClean="0">
                <a:latin typeface="Constantia" pitchFamily="18" charset="0"/>
              </a:rPr>
              <a:t>environment</a:t>
            </a:r>
            <a:endParaRPr lang="en-US" dirty="0">
              <a:latin typeface="Constantia"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089505"/>
            <a:ext cx="5546447" cy="3324225"/>
          </a:xfrm>
          <a:prstGeom prst="rect">
            <a:avLst/>
          </a:prstGeom>
        </p:spPr>
      </p:pic>
      <p:sp>
        <p:nvSpPr>
          <p:cNvPr id="9" name="TextBox 8"/>
          <p:cNvSpPr txBox="1"/>
          <p:nvPr/>
        </p:nvSpPr>
        <p:spPr>
          <a:xfrm>
            <a:off x="5900966" y="3256002"/>
            <a:ext cx="1795234" cy="461665"/>
          </a:xfrm>
          <a:prstGeom prst="rect">
            <a:avLst/>
          </a:prstGeom>
          <a:solidFill>
            <a:srgbClr val="BCD3EE"/>
          </a:solidFill>
        </p:spPr>
        <p:txBody>
          <a:bodyPr wrap="square" rtlCol="0">
            <a:spAutoFit/>
          </a:bodyPr>
          <a:lstStyle/>
          <a:p>
            <a:pPr algn="ctr"/>
            <a:r>
              <a:rPr lang="en-US" sz="2400" b="1" dirty="0" smtClean="0">
                <a:latin typeface="Constantia" pitchFamily="18" charset="0"/>
              </a:rPr>
              <a:t>Spooner</a:t>
            </a:r>
            <a:endParaRPr lang="en-US" sz="2400" b="1" dirty="0">
              <a:latin typeface="Constantia" pitchFamily="18" charset="0"/>
            </a:endParaRPr>
          </a:p>
        </p:txBody>
      </p:sp>
    </p:spTree>
    <p:extLst>
      <p:ext uri="{BB962C8B-B14F-4D97-AF65-F5344CB8AC3E}">
        <p14:creationId xmlns:p14="http://schemas.microsoft.com/office/powerpoint/2010/main" val="234992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Goals </a:t>
            </a:r>
            <a:r>
              <a:rPr lang="en-US" b="1" dirty="0">
                <a:solidFill>
                  <a:schemeClr val="tx2"/>
                </a:solidFill>
              </a:rPr>
              <a:t>of Wisconsin Farm to School</a:t>
            </a:r>
            <a:r>
              <a:rPr lang="en-US" b="1" dirty="0"/>
              <a:t/>
            </a:r>
            <a:br>
              <a:rPr lang="en-US" b="1" dirty="0"/>
            </a:br>
            <a:endParaRPr lang="en-US" dirty="0"/>
          </a:p>
        </p:txBody>
      </p:sp>
      <p:sp>
        <p:nvSpPr>
          <p:cNvPr id="3" name="Content Placeholder 2"/>
          <p:cNvSpPr>
            <a:spLocks noGrp="1"/>
          </p:cNvSpPr>
          <p:nvPr>
            <p:ph idx="1"/>
          </p:nvPr>
        </p:nvSpPr>
        <p:spPr/>
        <p:txBody>
          <a:bodyPr/>
          <a:lstStyle/>
          <a:p>
            <a:pPr>
              <a:lnSpc>
                <a:spcPct val="150000"/>
              </a:lnSpc>
              <a:buFont typeface="Wingdings" pitchFamily="2" charset="2"/>
              <a:buChar char="Ø"/>
            </a:pPr>
            <a:r>
              <a:rPr lang="en-US" sz="2400" dirty="0">
                <a:latin typeface="Constantia" pitchFamily="18" charset="0"/>
              </a:rPr>
              <a:t>Strengthen local economies by expanding markets for Wisconsin’s agricultural producers </a:t>
            </a:r>
            <a:r>
              <a:rPr lang="en-US" sz="2400" dirty="0" smtClean="0">
                <a:latin typeface="Constantia" pitchFamily="18" charset="0"/>
              </a:rPr>
              <a:t>and food </a:t>
            </a:r>
            <a:r>
              <a:rPr lang="en-US" sz="2400" dirty="0">
                <a:latin typeface="Constantia" pitchFamily="18" charset="0"/>
              </a:rPr>
              <a:t>entrepreneurs</a:t>
            </a:r>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50" y="3052002"/>
            <a:ext cx="4171950" cy="3120198"/>
          </a:xfrm>
          <a:prstGeom prst="rect">
            <a:avLst/>
          </a:prstGeom>
        </p:spPr>
      </p:pic>
    </p:spTree>
    <p:extLst>
      <p:ext uri="{BB962C8B-B14F-4D97-AF65-F5344CB8AC3E}">
        <p14:creationId xmlns:p14="http://schemas.microsoft.com/office/powerpoint/2010/main" val="1075112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8803"/>
            <a:ext cx="7924800" cy="1143070"/>
          </a:xfrm>
          <a:prstGeom prst="rect">
            <a:avLst/>
          </a:prstGeom>
        </p:spPr>
        <p:txBody>
          <a:bodyPr wrap="square">
            <a:spAutoFit/>
          </a:bodyPr>
          <a:lstStyle/>
          <a:p>
            <a:pPr marL="342900" indent="-342900">
              <a:lnSpc>
                <a:spcPct val="150000"/>
              </a:lnSpc>
              <a:buFont typeface="Wingdings" pitchFamily="2" charset="2"/>
              <a:buChar char="Ø"/>
            </a:pPr>
            <a:r>
              <a:rPr lang="en-US" sz="2400" dirty="0" smtClean="0">
                <a:latin typeface="Constantia" pitchFamily="18" charset="0"/>
              </a:rPr>
              <a:t>An individual’s lifelong well‐being depends on healthy eating habits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925638"/>
            <a:ext cx="5168176" cy="3246562"/>
          </a:xfrm>
          <a:prstGeom prst="rect">
            <a:avLst/>
          </a:prstGeom>
        </p:spPr>
      </p:pic>
      <p:sp>
        <p:nvSpPr>
          <p:cNvPr id="8" name="TextBox 7"/>
          <p:cNvSpPr txBox="1"/>
          <p:nvPr/>
        </p:nvSpPr>
        <p:spPr>
          <a:xfrm>
            <a:off x="5410200" y="2646402"/>
            <a:ext cx="1828800" cy="461665"/>
          </a:xfrm>
          <a:prstGeom prst="rect">
            <a:avLst/>
          </a:prstGeom>
          <a:solidFill>
            <a:srgbClr val="BCD3EE"/>
          </a:solidFill>
        </p:spPr>
        <p:txBody>
          <a:bodyPr wrap="square" rtlCol="0">
            <a:spAutoFit/>
          </a:bodyPr>
          <a:lstStyle/>
          <a:p>
            <a:pPr algn="ctr"/>
            <a:r>
              <a:rPr lang="en-US" sz="2400" b="1" dirty="0" err="1" smtClean="0">
                <a:latin typeface="Constantia" pitchFamily="18" charset="0"/>
              </a:rPr>
              <a:t>Wauzeka</a:t>
            </a:r>
            <a:endParaRPr lang="en-US" sz="2400" b="1" dirty="0">
              <a:latin typeface="Constantia" pitchFamily="18" charset="0"/>
            </a:endParaRPr>
          </a:p>
        </p:txBody>
      </p:sp>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2"/>
                </a:solidFill>
              </a:rPr>
              <a:t>Farm </a:t>
            </a:r>
            <a:r>
              <a:rPr lang="en-US" b="1" dirty="0">
                <a:solidFill>
                  <a:schemeClr val="tx2"/>
                </a:solidFill>
              </a:rPr>
              <a:t>to School Values</a:t>
            </a:r>
            <a:br>
              <a:rPr lang="en-US" b="1"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4182613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b="1" dirty="0">
                <a:solidFill>
                  <a:schemeClr val="tx2"/>
                </a:solidFill>
              </a:rPr>
              <a:t>Farm to School Values</a:t>
            </a:r>
            <a:endParaRPr lang="en-US" dirty="0"/>
          </a:p>
        </p:txBody>
      </p:sp>
      <p:sp>
        <p:nvSpPr>
          <p:cNvPr id="7" name="Content Placeholder 2"/>
          <p:cNvSpPr>
            <a:spLocks noGrp="1"/>
          </p:cNvSpPr>
          <p:nvPr>
            <p:ph idx="1"/>
          </p:nvPr>
        </p:nvSpPr>
        <p:spPr/>
        <p:txBody>
          <a:bodyPr>
            <a:normAutofit/>
          </a:bodyPr>
          <a:lstStyle/>
          <a:p>
            <a:pPr marL="0">
              <a:lnSpc>
                <a:spcPct val="125000"/>
              </a:lnSpc>
              <a:spcBef>
                <a:spcPts val="0"/>
              </a:spcBef>
              <a:buFont typeface="Wingdings" pitchFamily="2" charset="2"/>
              <a:buChar char="Ø"/>
            </a:pPr>
            <a:r>
              <a:rPr lang="en-US" sz="2400" dirty="0">
                <a:latin typeface="Constantia" pitchFamily="18" charset="0"/>
              </a:rPr>
              <a:t>Children should have access to fresh, healthy and minimally processed food as part of a nutritionally balanced school meals program</a:t>
            </a:r>
          </a:p>
          <a:p>
            <a:pPr>
              <a:buFont typeface="Wingdings" pitchFamily="2" charset="2"/>
              <a:buChar char="Ø"/>
            </a:pPr>
            <a:endParaRPr lang="en-US" dirty="0">
              <a:latin typeface="Arial Rounded MT Bold" pitchFamily="34" charset="0"/>
            </a:endParaRP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172599"/>
            <a:ext cx="5315540" cy="3124200"/>
          </a:xfrm>
          <a:prstGeom prst="rect">
            <a:avLst/>
          </a:prstGeom>
        </p:spPr>
      </p:pic>
      <p:sp>
        <p:nvSpPr>
          <p:cNvPr id="8" name="TextBox 7"/>
          <p:cNvSpPr txBox="1"/>
          <p:nvPr/>
        </p:nvSpPr>
        <p:spPr>
          <a:xfrm>
            <a:off x="6019800" y="3027402"/>
            <a:ext cx="15240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Chilton</a:t>
            </a:r>
            <a:endParaRPr lang="en-US" sz="2400" b="1" dirty="0">
              <a:latin typeface="Constantia" pitchFamily="18" charset="0"/>
            </a:endParaRPr>
          </a:p>
        </p:txBody>
      </p:sp>
    </p:spTree>
    <p:extLst>
      <p:ext uri="{BB962C8B-B14F-4D97-AF65-F5344CB8AC3E}">
        <p14:creationId xmlns:p14="http://schemas.microsoft.com/office/powerpoint/2010/main" val="495616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b="1" dirty="0">
                <a:solidFill>
                  <a:schemeClr val="tx2"/>
                </a:solidFill>
              </a:rPr>
              <a:t>Farm to School Values</a:t>
            </a:r>
            <a:endParaRPr lang="en-US" dirty="0"/>
          </a:p>
        </p:txBody>
      </p:sp>
      <p:sp>
        <p:nvSpPr>
          <p:cNvPr id="6" name="Content Placeholder 5"/>
          <p:cNvSpPr>
            <a:spLocks noGrp="1"/>
          </p:cNvSpPr>
          <p:nvPr>
            <p:ph idx="1"/>
          </p:nvPr>
        </p:nvSpPr>
        <p:spPr/>
        <p:txBody>
          <a:bodyPr/>
          <a:lstStyle/>
          <a:p>
            <a:pPr>
              <a:lnSpc>
                <a:spcPct val="150000"/>
              </a:lnSpc>
              <a:buFont typeface="Wingdings" pitchFamily="2" charset="2"/>
              <a:buChar char="Ø"/>
            </a:pPr>
            <a:r>
              <a:rPr lang="en-US" sz="2400" dirty="0">
                <a:latin typeface="Constantia" pitchFamily="18" charset="0"/>
              </a:rPr>
              <a:t>Wisconsin farms that serve local markets make essential contributions to a diverse food </a:t>
            </a:r>
            <a:r>
              <a:rPr lang="en-US" sz="2400" dirty="0" smtClean="0">
                <a:latin typeface="Constantia" pitchFamily="18" charset="0"/>
              </a:rPr>
              <a:t>system</a:t>
            </a:r>
            <a:endParaRPr lang="en-US" dirty="0">
              <a:latin typeface="Constantia"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895600"/>
            <a:ext cx="4572000" cy="3419475"/>
          </a:xfrm>
          <a:prstGeom prst="rect">
            <a:avLst/>
          </a:prstGeom>
        </p:spPr>
      </p:pic>
    </p:spTree>
    <p:extLst>
      <p:ext uri="{BB962C8B-B14F-4D97-AF65-F5344CB8AC3E}">
        <p14:creationId xmlns:p14="http://schemas.microsoft.com/office/powerpoint/2010/main" val="429171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solidFill>
              </a:rPr>
              <a:t>Farm to School Values</a:t>
            </a:r>
            <a:endParaRPr lang="en-US" dirty="0"/>
          </a:p>
        </p:txBody>
      </p:sp>
      <p:sp>
        <p:nvSpPr>
          <p:cNvPr id="3" name="Content Placeholder 2"/>
          <p:cNvSpPr>
            <a:spLocks noGrp="1"/>
          </p:cNvSpPr>
          <p:nvPr>
            <p:ph idx="1"/>
          </p:nvPr>
        </p:nvSpPr>
        <p:spPr>
          <a:xfrm>
            <a:off x="3429000" y="1874837"/>
            <a:ext cx="5486400" cy="4602163"/>
          </a:xfrm>
        </p:spPr>
        <p:txBody>
          <a:bodyPr>
            <a:normAutofit/>
          </a:bodyPr>
          <a:lstStyle/>
          <a:p>
            <a:pPr marL="0">
              <a:lnSpc>
                <a:spcPct val="125000"/>
              </a:lnSpc>
              <a:spcBef>
                <a:spcPts val="0"/>
              </a:spcBef>
              <a:buFont typeface="Wingdings" pitchFamily="2" charset="2"/>
              <a:buChar char="Ø"/>
            </a:pPr>
            <a:r>
              <a:rPr lang="en-US" sz="2600" dirty="0">
                <a:latin typeface="Constantia" pitchFamily="18" charset="0"/>
              </a:rPr>
              <a:t>Schools and nutrition professionals are important partners in supporting community </a:t>
            </a:r>
            <a:r>
              <a:rPr lang="en-US" sz="2600" dirty="0" smtClean="0">
                <a:latin typeface="Constantia" pitchFamily="18" charset="0"/>
              </a:rPr>
              <a:t>well-being</a:t>
            </a:r>
            <a:r>
              <a:rPr lang="en-US" sz="2600" dirty="0">
                <a:latin typeface="Constantia" pitchFamily="18" charset="0"/>
              </a:rPr>
              <a:t>, local economies and environmental stewardship through their food </a:t>
            </a:r>
            <a:r>
              <a:rPr lang="en-US" sz="2600" dirty="0" smtClean="0">
                <a:latin typeface="Constantia" pitchFamily="18" charset="0"/>
              </a:rPr>
              <a:t>and </a:t>
            </a:r>
            <a:r>
              <a:rPr lang="en-US" sz="2600" dirty="0">
                <a:latin typeface="Constantia" pitchFamily="18" charset="0"/>
              </a:rPr>
              <a:t>nutrition </a:t>
            </a:r>
            <a:r>
              <a:rPr lang="en-US" sz="2600" dirty="0" smtClean="0">
                <a:latin typeface="Constantia" pitchFamily="18" charset="0"/>
              </a:rPr>
              <a:t>education </a:t>
            </a:r>
            <a:r>
              <a:rPr lang="en-US" sz="2600" dirty="0">
                <a:latin typeface="Constantia" pitchFamily="18" charset="0"/>
              </a:rPr>
              <a:t>programs and purchasing practices</a:t>
            </a:r>
          </a:p>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257800"/>
            <a:ext cx="1420177" cy="14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828800"/>
            <a:ext cx="2751060" cy="4516398"/>
          </a:xfrm>
          <a:prstGeom prst="rect">
            <a:avLst/>
          </a:prstGeom>
        </p:spPr>
      </p:pic>
      <p:sp>
        <p:nvSpPr>
          <p:cNvPr id="10" name="TextBox 9"/>
          <p:cNvSpPr txBox="1"/>
          <p:nvPr/>
        </p:nvSpPr>
        <p:spPr>
          <a:xfrm>
            <a:off x="2133600" y="5693713"/>
            <a:ext cx="2438400" cy="461665"/>
          </a:xfrm>
          <a:prstGeom prst="rect">
            <a:avLst/>
          </a:prstGeom>
          <a:solidFill>
            <a:srgbClr val="BCD3EE"/>
          </a:solidFill>
        </p:spPr>
        <p:txBody>
          <a:bodyPr wrap="square" rtlCol="0">
            <a:spAutoFit/>
          </a:bodyPr>
          <a:lstStyle/>
          <a:p>
            <a:pPr algn="ctr"/>
            <a:r>
              <a:rPr lang="en-US" sz="2400" b="1" dirty="0" smtClean="0">
                <a:latin typeface="Constantia" pitchFamily="18" charset="0"/>
              </a:rPr>
              <a:t>Whitewater</a:t>
            </a:r>
            <a:endParaRPr lang="en-US" sz="2400" b="1" dirty="0">
              <a:latin typeface="Constantia" pitchFamily="18" charset="0"/>
            </a:endParaRPr>
          </a:p>
        </p:txBody>
      </p:sp>
    </p:spTree>
    <p:extLst>
      <p:ext uri="{BB962C8B-B14F-4D97-AF65-F5344CB8AC3E}">
        <p14:creationId xmlns:p14="http://schemas.microsoft.com/office/powerpoint/2010/main" val="2888905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600" b="1" dirty="0" smtClean="0">
            <a:latin typeface="Arial Rounded MT Bold"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3134</TotalTime>
  <Words>2719</Words>
  <Application>Microsoft Office PowerPoint</Application>
  <PresentationFormat>On-screen Show (4:3)</PresentationFormat>
  <Paragraphs>274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WISCONSIN FARM TO SCHOOL </vt:lpstr>
      <vt:lpstr> Wisconsin Farm to School (F2S) </vt:lpstr>
      <vt:lpstr> Goals of Wisconsin Farm to School </vt:lpstr>
      <vt:lpstr> Goals of Wisconsin Farm to School </vt:lpstr>
      <vt:lpstr> Goals of Wisconsin Farm to School </vt:lpstr>
      <vt:lpstr> Farm to School Values </vt:lpstr>
      <vt:lpstr>Farm to School Values</vt:lpstr>
      <vt:lpstr>Farm to School Values</vt:lpstr>
      <vt:lpstr>Farm to School Values</vt:lpstr>
      <vt:lpstr>PowerPoint Presentation</vt:lpstr>
      <vt:lpstr> Farm to School in Wisconsin </vt:lpstr>
      <vt:lpstr> Types of Farms Working with Wisconsin Schools </vt:lpstr>
      <vt:lpstr>PowerPoint Presentation</vt:lpstr>
      <vt:lpstr> Using Local Products in School  Programs </vt:lpstr>
      <vt:lpstr> Using Local Products in School  Programs </vt:lpstr>
      <vt:lpstr> School Food Service Challenges and Opportunities </vt:lpstr>
      <vt:lpstr> Producer Challenges and Opportunities </vt:lpstr>
      <vt:lpstr>Challenges and Opportunities</vt:lpstr>
      <vt:lpstr> Educational Activities  </vt:lpstr>
      <vt:lpstr>PowerPoint Presentation</vt:lpstr>
      <vt:lpstr>Educational Activities</vt:lpstr>
      <vt:lpstr>Educational Activities</vt:lpstr>
      <vt:lpstr>Educational Activities</vt:lpstr>
      <vt:lpstr>Educational Activities</vt:lpstr>
      <vt:lpstr>Educational Activities</vt:lpstr>
      <vt:lpstr> WI Farm to School Program Support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Mark</cp:lastModifiedBy>
  <cp:revision>202</cp:revision>
  <cp:lastPrinted>2010-12-14T22:52:01Z</cp:lastPrinted>
  <dcterms:created xsi:type="dcterms:W3CDTF">2010-12-13T16:53:09Z</dcterms:created>
  <dcterms:modified xsi:type="dcterms:W3CDTF">2013-06-05T15:46:23Z</dcterms:modified>
</cp:coreProperties>
</file>